
<file path=[Content_Types].xml><?xml version="1.0" encoding="utf-8"?>
<Types xmlns="http://schemas.openxmlformats.org/package/2006/content-types">
  <Default Extension="png" ContentType="image/png"/>
  <Default Extension="xlsm" ContentType="application/vnd.ms-excel.sheet.macroEnabled.12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3.xml" ContentType="application/vnd.openxmlformats-officedocument.theme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charts/chart1.xml" ContentType="application/vnd.openxmlformats-officedocument.drawingml.chart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charts/chart2.xml" ContentType="application/vnd.openxmlformats-officedocument.drawingml.chart+xml"/>
  <Override PartName="/ppt/tags/tag39.xml" ContentType="application/vnd.openxmlformats-officedocument.presentationml.tag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ags/tag40.xml" ContentType="application/vnd.openxmlformats-officedocument.presentationml.tags+xml"/>
  <Override PartName="/ppt/charts/chart4.xml" ContentType="application/vnd.openxmlformats-officedocument.drawingml.chart+xml"/>
  <Override PartName="/ppt/tags/tag41.xml" ContentType="application/vnd.openxmlformats-officedocument.presentationml.tags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42.xml" ContentType="application/vnd.openxmlformats-officedocument.presentationml.tags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5.xml" ContentType="application/vnd.openxmlformats-officedocument.presentationml.notesSlide+xml"/>
  <Override PartName="/ppt/tags/tag47.xml" ContentType="application/vnd.openxmlformats-officedocument.presentationml.tags+xml"/>
  <Override PartName="/ppt/notesSlides/notesSlide6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7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8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65"/>
  </p:notesMasterIdLst>
  <p:sldIdLst>
    <p:sldId id="283" r:id="rId3"/>
    <p:sldId id="369" r:id="rId4"/>
    <p:sldId id="366" r:id="rId5"/>
    <p:sldId id="290" r:id="rId6"/>
    <p:sldId id="291" r:id="rId7"/>
    <p:sldId id="282" r:id="rId8"/>
    <p:sldId id="286" r:id="rId9"/>
    <p:sldId id="287" r:id="rId10"/>
    <p:sldId id="292" r:id="rId11"/>
    <p:sldId id="288" r:id="rId12"/>
    <p:sldId id="289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7" r:id="rId27"/>
    <p:sldId id="308" r:id="rId28"/>
    <p:sldId id="310" r:id="rId29"/>
    <p:sldId id="313" r:id="rId30"/>
    <p:sldId id="314" r:id="rId31"/>
    <p:sldId id="315" r:id="rId32"/>
    <p:sldId id="316" r:id="rId33"/>
    <p:sldId id="317" r:id="rId34"/>
    <p:sldId id="318" r:id="rId35"/>
    <p:sldId id="338" r:id="rId36"/>
    <p:sldId id="368" r:id="rId37"/>
    <p:sldId id="319" r:id="rId38"/>
    <p:sldId id="320" r:id="rId39"/>
    <p:sldId id="323" r:id="rId40"/>
    <p:sldId id="324" r:id="rId41"/>
    <p:sldId id="325" r:id="rId42"/>
    <p:sldId id="328" r:id="rId43"/>
    <p:sldId id="339" r:id="rId44"/>
    <p:sldId id="340" r:id="rId45"/>
    <p:sldId id="332" r:id="rId46"/>
    <p:sldId id="333" r:id="rId47"/>
    <p:sldId id="334" r:id="rId48"/>
    <p:sldId id="359" r:id="rId49"/>
    <p:sldId id="360" r:id="rId50"/>
    <p:sldId id="361" r:id="rId51"/>
    <p:sldId id="362" r:id="rId52"/>
    <p:sldId id="377" r:id="rId53"/>
    <p:sldId id="375" r:id="rId54"/>
    <p:sldId id="376" r:id="rId55"/>
    <p:sldId id="363" r:id="rId56"/>
    <p:sldId id="364" r:id="rId57"/>
    <p:sldId id="365" r:id="rId58"/>
    <p:sldId id="379" r:id="rId59"/>
    <p:sldId id="370" r:id="rId60"/>
    <p:sldId id="380" r:id="rId61"/>
    <p:sldId id="355" r:id="rId62"/>
    <p:sldId id="381" r:id="rId63"/>
    <p:sldId id="354" r:id="rId64"/>
  </p:sldIdLst>
  <p:sldSz cx="12192000" cy="6858000"/>
  <p:notesSz cx="6858000" cy="9144000"/>
  <p:custDataLst>
    <p:tags r:id="rId66"/>
  </p:custDataLst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7EF621EF-B96F-4F25-B32B-0F4E30F7CA88}">
          <p14:sldIdLst>
            <p14:sldId id="283"/>
          </p14:sldIdLst>
        </p14:section>
        <p14:section name="Introduction" id="{98EA3A3C-C042-4EF8-9D32-E1C453EBCDEF}">
          <p14:sldIdLst>
            <p14:sldId id="369"/>
          </p14:sldIdLst>
        </p14:section>
        <p14:section name="NEMA Market Update" id="{AD81E5EB-B115-4F22-9F88-C98739E843CA}">
          <p14:sldIdLst>
            <p14:sldId id="366"/>
          </p14:sldIdLst>
        </p14:section>
        <p14:section name="Evolution of Light" id="{7BAC8EAB-DC56-4D9E-B504-354F866DF6D6}">
          <p14:sldIdLst>
            <p14:sldId id="290"/>
            <p14:sldId id="291"/>
            <p14:sldId id="282"/>
            <p14:sldId id="286"/>
            <p14:sldId id="287"/>
            <p14:sldId id="292"/>
          </p14:sldIdLst>
        </p14:section>
        <p14:section name="Market Forces" id="{6C461261-51B6-4E25-AD37-4552BC486673}">
          <p14:sldIdLst>
            <p14:sldId id="288"/>
            <p14:sldId id="289"/>
          </p14:sldIdLst>
        </p14:section>
        <p14:section name="Evolution of LED Technology" id="{AEE14315-B40D-4872-9D2F-D42FF0CCC62C}">
          <p14:sldIdLst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</p14:sldIdLst>
        </p14:section>
        <p14:section name="Economics of LED" id="{D0D640D8-5BF3-4E76-820D-5F8F7ED142D0}">
          <p14:sldIdLst>
            <p14:sldId id="301"/>
            <p14:sldId id="302"/>
            <p14:sldId id="303"/>
            <p14:sldId id="304"/>
            <p14:sldId id="305"/>
            <p14:sldId id="307"/>
            <p14:sldId id="308"/>
            <p14:sldId id="310"/>
          </p14:sldIdLst>
        </p14:section>
        <p14:section name="LED Package Trends" id="{3BF33F43-372C-4D07-970B-640E41AA13E4}">
          <p14:sldIdLst>
            <p14:sldId id="313"/>
            <p14:sldId id="314"/>
            <p14:sldId id="315"/>
            <p14:sldId id="316"/>
            <p14:sldId id="317"/>
            <p14:sldId id="318"/>
            <p14:sldId id="338"/>
            <p14:sldId id="368"/>
            <p14:sldId id="319"/>
          </p14:sldIdLst>
        </p14:section>
        <p14:section name="Color Trends" id="{D8EEF497-90FE-4C35-8A39-12BD489E2A4E}">
          <p14:sldIdLst>
            <p14:sldId id="320"/>
            <p14:sldId id="323"/>
            <p14:sldId id="324"/>
            <p14:sldId id="325"/>
          </p14:sldIdLst>
        </p14:section>
        <p14:section name="Module Trends" id="{66935EBE-BC32-4AE2-86EC-DBAFCA83B1E9}">
          <p14:sldIdLst>
            <p14:sldId id="328"/>
            <p14:sldId id="339"/>
            <p14:sldId id="340"/>
            <p14:sldId id="332"/>
            <p14:sldId id="333"/>
            <p14:sldId id="334"/>
          </p14:sldIdLst>
        </p14:section>
        <p14:section name="AC LED Technology" id="{DC8AF4DA-10EE-494A-AFE0-FBB284575E50}">
          <p14:sldIdLst>
            <p14:sldId id="359"/>
            <p14:sldId id="360"/>
            <p14:sldId id="361"/>
            <p14:sldId id="362"/>
            <p14:sldId id="377"/>
            <p14:sldId id="375"/>
            <p14:sldId id="376"/>
            <p14:sldId id="363"/>
            <p14:sldId id="364"/>
            <p14:sldId id="365"/>
            <p14:sldId id="379"/>
            <p14:sldId id="370"/>
            <p14:sldId id="380"/>
          </p14:sldIdLst>
        </p14:section>
        <p14:section name="IoT" id="{7F9B085A-E6ED-4914-8BCB-9D03D5957621}">
          <p14:sldIdLst/>
        </p14:section>
        <p14:section name="Conclusion" id="{217688BD-12E4-4B13-BAAA-60678F6D8094}">
          <p14:sldIdLst>
            <p14:sldId id="355"/>
            <p14:sldId id="381"/>
            <p14:sldId id="354"/>
          </p14:sldIdLst>
        </p14:section>
        <p14:section name="Misc" id="{90C9D3A6-CA27-436A-994B-179CC73B5581}">
          <p14:sldIdLst/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 autoAdjust="0"/>
    <p:restoredTop sz="94624" autoAdjust="0"/>
  </p:normalViewPr>
  <p:slideViewPr>
    <p:cSldViewPr snapToGrid="0">
      <p:cViewPr varScale="1">
        <p:scale>
          <a:sx n="87" d="100"/>
          <a:sy n="87" d="100"/>
        </p:scale>
        <p:origin x="-86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4.xlsm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bailey\Dropbox\Files\HLI\Lighting%20Solution%20Center%20(LSC)\Presentations\Copy%20of%20Spaulding%20Cimarron%20COGS%20(2008%20-%202013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bailey\Dropbox\Files\HLI\Lighting%20Solution%20Center%20(LSC)\Presentations\Copy%20of%20Spaulding%20Cimarron%20COGS%20(2008%20-%202013)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bailey\Dropbox\Files\HLI\Lighting%20Solution%20Center%20(LSC)\Presentations\Copy%20of%20Spaulding%20Cimarron%20COGS%20(2008%20-%202013)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bailey\Dropbox\Files\HLI\Lighting%20Solution%20Center%20(LSC)\Presentations\Copy%20of%20Spaulding%20Cimarron%20COGS%20(2008%20-%202013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571445458344651"/>
          <c:y val="9.8063263643768661E-2"/>
          <c:w val="0.57790379143783499"/>
          <c:h val="0.86219647831377577"/>
        </c:manualLayout>
      </c:layout>
      <c:radarChart>
        <c:radarStyle val="fill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Inc. &amp; Hal.</c:v>
                </c:pt>
              </c:strCache>
            </c:strRef>
          </c:tx>
          <c:spPr>
            <a:solidFill>
              <a:srgbClr val="FF0000">
                <a:alpha val="40000"/>
              </a:srgb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cat>
            <c:strRef>
              <c:f>Sheet1!$A$2:$A$6</c:f>
              <c:strCache>
                <c:ptCount val="5"/>
                <c:pt idx="0">
                  <c:v>Cost</c:v>
                </c:pt>
                <c:pt idx="1">
                  <c:v>Efficacy</c:v>
                </c:pt>
                <c:pt idx="2">
                  <c:v>Life</c:v>
                </c:pt>
                <c:pt idx="3">
                  <c:v>Dimming</c:v>
                </c:pt>
                <c:pt idx="4">
                  <c:v>Color Quality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100</c:v>
                </c:pt>
                <c:pt idx="1">
                  <c:v>10</c:v>
                </c:pt>
                <c:pt idx="2">
                  <c:v>10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Fluorescent</c:v>
                </c:pt>
              </c:strCache>
            </c:strRef>
          </c:tx>
          <c:spPr>
            <a:solidFill>
              <a:srgbClr val="00B0F0">
                <a:alpha val="40000"/>
              </a:srgb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cat>
            <c:strRef>
              <c:f>Sheet1!$A$2:$A$6</c:f>
              <c:strCache>
                <c:ptCount val="5"/>
                <c:pt idx="0">
                  <c:v>Cost</c:v>
                </c:pt>
                <c:pt idx="1">
                  <c:v>Efficacy</c:v>
                </c:pt>
                <c:pt idx="2">
                  <c:v>Life</c:v>
                </c:pt>
                <c:pt idx="3">
                  <c:v>Dimming</c:v>
                </c:pt>
                <c:pt idx="4">
                  <c:v>Color Quality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100</c:v>
                </c:pt>
                <c:pt idx="1">
                  <c:v>80</c:v>
                </c:pt>
                <c:pt idx="2">
                  <c:v>80</c:v>
                </c:pt>
                <c:pt idx="3">
                  <c:v>50</c:v>
                </c:pt>
                <c:pt idx="4">
                  <c:v>50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HID</c:v>
                </c:pt>
              </c:strCache>
            </c:strRef>
          </c:tx>
          <c:spPr>
            <a:solidFill>
              <a:srgbClr val="CC0099">
                <a:alpha val="40000"/>
              </a:srgbClr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cat>
            <c:strRef>
              <c:f>Sheet1!$A$2:$A$6</c:f>
              <c:strCache>
                <c:ptCount val="5"/>
                <c:pt idx="0">
                  <c:v>Cost</c:v>
                </c:pt>
                <c:pt idx="1">
                  <c:v>Efficacy</c:v>
                </c:pt>
                <c:pt idx="2">
                  <c:v>Life</c:v>
                </c:pt>
                <c:pt idx="3">
                  <c:v>Dimming</c:v>
                </c:pt>
                <c:pt idx="4">
                  <c:v>Color Quality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70</c:v>
                </c:pt>
                <c:pt idx="1">
                  <c:v>70</c:v>
                </c:pt>
                <c:pt idx="2">
                  <c:v>70</c:v>
                </c:pt>
                <c:pt idx="3">
                  <c:v>10</c:v>
                </c:pt>
                <c:pt idx="4">
                  <c:v>70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LED</c:v>
                </c:pt>
              </c:strCache>
            </c:strRef>
          </c:tx>
          <c:spPr>
            <a:solidFill>
              <a:srgbClr val="92D050">
                <a:alpha val="40000"/>
              </a:srgbClr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cat>
            <c:strRef>
              <c:f>Sheet1!$A$2:$A$6</c:f>
              <c:strCache>
                <c:ptCount val="5"/>
                <c:pt idx="0">
                  <c:v>Cost</c:v>
                </c:pt>
                <c:pt idx="1">
                  <c:v>Efficacy</c:v>
                </c:pt>
                <c:pt idx="2">
                  <c:v>Life</c:v>
                </c:pt>
                <c:pt idx="3">
                  <c:v>Dimming</c:v>
                </c:pt>
                <c:pt idx="4">
                  <c:v>Color Quality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60</c:v>
                </c:pt>
                <c:pt idx="1">
                  <c:v>100</c:v>
                </c:pt>
                <c:pt idx="2">
                  <c:v>100</c:v>
                </c:pt>
                <c:pt idx="3">
                  <c:v>80</c:v>
                </c:pt>
                <c:pt idx="4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105856"/>
        <c:axId val="208107776"/>
      </c:radarChart>
      <c:catAx>
        <c:axId val="208105856"/>
        <c:scaling>
          <c:orientation val="minMax"/>
        </c:scaling>
        <c:delete val="0"/>
        <c:axPos val="b"/>
        <c:majorGridlines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208107776"/>
        <c:crosses val="autoZero"/>
        <c:auto val="1"/>
        <c:lblAlgn val="ctr"/>
        <c:lblOffset val="100"/>
        <c:noMultiLvlLbl val="0"/>
      </c:catAx>
      <c:valAx>
        <c:axId val="208107776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08105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72230309446617"/>
          <c:y val="0.58554177854204958"/>
          <c:w val="0.21895350973885885"/>
          <c:h val="0.28357800102573388"/>
        </c:manualLayout>
      </c:layout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Efficacy by Source (lm/w)</a:t>
            </a:r>
          </a:p>
        </c:rich>
      </c:tx>
      <c:layout>
        <c:manualLayout>
          <c:xMode val="edge"/>
          <c:yMode val="edge"/>
          <c:x val="0.2189282640316696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1074957136854659E-2"/>
          <c:y val="9.6226624015748011E-2"/>
          <c:w val="0.92039070438579262"/>
          <c:h val="0.71230585629921883"/>
        </c:manualLayout>
      </c:layout>
      <c:stockChart>
        <c:ser>
          <c:idx val="0"/>
          <c:order val="0"/>
          <c:tx>
            <c:strRef>
              <c:f>Sheet1!$B$1</c:f>
              <c:strCache>
                <c:ptCount val="1"/>
                <c:pt idx="0">
                  <c:v>Open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LED</c:v>
                </c:pt>
                <c:pt idx="1">
                  <c:v>HPS</c:v>
                </c:pt>
                <c:pt idx="2">
                  <c:v>MH</c:v>
                </c:pt>
                <c:pt idx="3">
                  <c:v>LFL</c:v>
                </c:pt>
                <c:pt idx="4">
                  <c:v>CFL</c:v>
                </c:pt>
                <c:pt idx="5">
                  <c:v>MV</c:v>
                </c:pt>
                <c:pt idx="6">
                  <c:v>HAL</c:v>
                </c:pt>
                <c:pt idx="7">
                  <c:v>INC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65</c:v>
                </c:pt>
                <c:pt idx="3">
                  <c:v>60</c:v>
                </c:pt>
                <c:pt idx="4">
                  <c:v>45</c:v>
                </c:pt>
                <c:pt idx="5">
                  <c:v>20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Low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LED</c:v>
                </c:pt>
                <c:pt idx="1">
                  <c:v>HPS</c:v>
                </c:pt>
                <c:pt idx="2">
                  <c:v>MH</c:v>
                </c:pt>
                <c:pt idx="3">
                  <c:v>LFL</c:v>
                </c:pt>
                <c:pt idx="4">
                  <c:v>CFL</c:v>
                </c:pt>
                <c:pt idx="5">
                  <c:v>MV</c:v>
                </c:pt>
                <c:pt idx="6">
                  <c:v>HAL</c:v>
                </c:pt>
                <c:pt idx="7">
                  <c:v>INC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65</c:v>
                </c:pt>
                <c:pt idx="3">
                  <c:v>60</c:v>
                </c:pt>
                <c:pt idx="4">
                  <c:v>45</c:v>
                </c:pt>
                <c:pt idx="5">
                  <c:v>20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Close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LED</c:v>
                </c:pt>
                <c:pt idx="1">
                  <c:v>HPS</c:v>
                </c:pt>
                <c:pt idx="2">
                  <c:v>MH</c:v>
                </c:pt>
                <c:pt idx="3">
                  <c:v>LFL</c:v>
                </c:pt>
                <c:pt idx="4">
                  <c:v>CFL</c:v>
                </c:pt>
                <c:pt idx="5">
                  <c:v>MV</c:v>
                </c:pt>
                <c:pt idx="6">
                  <c:v>HAL</c:v>
                </c:pt>
                <c:pt idx="7">
                  <c:v>INC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197</c:v>
                </c:pt>
                <c:pt idx="1">
                  <c:v>145</c:v>
                </c:pt>
                <c:pt idx="2">
                  <c:v>120</c:v>
                </c:pt>
                <c:pt idx="3">
                  <c:v>100</c:v>
                </c:pt>
                <c:pt idx="4">
                  <c:v>85</c:v>
                </c:pt>
                <c:pt idx="5">
                  <c:v>60</c:v>
                </c:pt>
                <c:pt idx="6">
                  <c:v>30</c:v>
                </c:pt>
                <c:pt idx="7">
                  <c:v>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upDownBars>
          <c:gapWidth val="150"/>
          <c:upBars>
            <c:spPr>
              <a:solidFill>
                <a:srgbClr val="FFE01A"/>
              </a:solidFill>
            </c:spPr>
          </c:upBars>
          <c:downBars/>
        </c:upDownBars>
        <c:axId val="220275840"/>
        <c:axId val="220277376"/>
      </c:stockChart>
      <c:catAx>
        <c:axId val="22027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220277376"/>
        <c:crosses val="autoZero"/>
        <c:auto val="1"/>
        <c:lblAlgn val="ctr"/>
        <c:lblOffset val="100"/>
        <c:noMultiLvlLbl val="0"/>
      </c:catAx>
      <c:valAx>
        <c:axId val="2202773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220275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Efficacy by Source (lm/w)</a:t>
            </a:r>
          </a:p>
        </c:rich>
      </c:tx>
      <c:layout>
        <c:manualLayout>
          <c:xMode val="edge"/>
          <c:yMode val="edge"/>
          <c:x val="0.2285974668972559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4449245630871713E-2"/>
          <c:y val="8.9277007760006244E-2"/>
          <c:w val="0.92039070438579262"/>
          <c:h val="0.71230585629921961"/>
        </c:manualLayout>
      </c:layout>
      <c:stockChart>
        <c:ser>
          <c:idx val="0"/>
          <c:order val="0"/>
          <c:tx>
            <c:strRef>
              <c:f>Sheet1!$B$1</c:f>
              <c:strCache>
                <c:ptCount val="1"/>
                <c:pt idx="0">
                  <c:v>Open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LED</c:v>
                </c:pt>
                <c:pt idx="1">
                  <c:v>HPS</c:v>
                </c:pt>
                <c:pt idx="2">
                  <c:v>MH</c:v>
                </c:pt>
                <c:pt idx="3">
                  <c:v>LFL</c:v>
                </c:pt>
                <c:pt idx="4">
                  <c:v>CFL</c:v>
                </c:pt>
                <c:pt idx="5">
                  <c:v>MV</c:v>
                </c:pt>
                <c:pt idx="6">
                  <c:v>HAL</c:v>
                </c:pt>
                <c:pt idx="7">
                  <c:v>INC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65</c:v>
                </c:pt>
                <c:pt idx="3">
                  <c:v>60</c:v>
                </c:pt>
                <c:pt idx="4">
                  <c:v>45</c:v>
                </c:pt>
                <c:pt idx="5">
                  <c:v>20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LED</c:v>
                </c:pt>
                <c:pt idx="1">
                  <c:v>HPS</c:v>
                </c:pt>
                <c:pt idx="2">
                  <c:v>MH</c:v>
                </c:pt>
                <c:pt idx="3">
                  <c:v>LFL</c:v>
                </c:pt>
                <c:pt idx="4">
                  <c:v>CFL</c:v>
                </c:pt>
                <c:pt idx="5">
                  <c:v>MV</c:v>
                </c:pt>
                <c:pt idx="6">
                  <c:v>HAL</c:v>
                </c:pt>
                <c:pt idx="7">
                  <c:v>INC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350</c:v>
                </c:pt>
                <c:pt idx="1">
                  <c:v>142</c:v>
                </c:pt>
                <c:pt idx="2">
                  <c:v>120</c:v>
                </c:pt>
                <c:pt idx="3">
                  <c:v>100</c:v>
                </c:pt>
                <c:pt idx="4">
                  <c:v>85</c:v>
                </c:pt>
                <c:pt idx="5">
                  <c:v>60</c:v>
                </c:pt>
                <c:pt idx="6">
                  <c:v>30</c:v>
                </c:pt>
                <c:pt idx="7">
                  <c:v>20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Low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LED</c:v>
                </c:pt>
                <c:pt idx="1">
                  <c:v>HPS</c:v>
                </c:pt>
                <c:pt idx="2">
                  <c:v>MH</c:v>
                </c:pt>
                <c:pt idx="3">
                  <c:v>LFL</c:v>
                </c:pt>
                <c:pt idx="4">
                  <c:v>CFL</c:v>
                </c:pt>
                <c:pt idx="5">
                  <c:v>MV</c:v>
                </c:pt>
                <c:pt idx="6">
                  <c:v>HAL</c:v>
                </c:pt>
                <c:pt idx="7">
                  <c:v>INC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65</c:v>
                </c:pt>
                <c:pt idx="3">
                  <c:v>60</c:v>
                </c:pt>
                <c:pt idx="4">
                  <c:v>45</c:v>
                </c:pt>
                <c:pt idx="5">
                  <c:v>20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Close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LED</c:v>
                </c:pt>
                <c:pt idx="1">
                  <c:v>HPS</c:v>
                </c:pt>
                <c:pt idx="2">
                  <c:v>MH</c:v>
                </c:pt>
                <c:pt idx="3">
                  <c:v>LFL</c:v>
                </c:pt>
                <c:pt idx="4">
                  <c:v>CFL</c:v>
                </c:pt>
                <c:pt idx="5">
                  <c:v>MV</c:v>
                </c:pt>
                <c:pt idx="6">
                  <c:v>HAL</c:v>
                </c:pt>
                <c:pt idx="7">
                  <c:v>INC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197</c:v>
                </c:pt>
                <c:pt idx="1">
                  <c:v>145</c:v>
                </c:pt>
                <c:pt idx="2">
                  <c:v>120</c:v>
                </c:pt>
                <c:pt idx="3">
                  <c:v>100</c:v>
                </c:pt>
                <c:pt idx="4">
                  <c:v>85</c:v>
                </c:pt>
                <c:pt idx="5">
                  <c:v>60</c:v>
                </c:pt>
                <c:pt idx="6">
                  <c:v>30</c:v>
                </c:pt>
                <c:pt idx="7">
                  <c:v>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upDownBars>
          <c:gapWidth val="150"/>
          <c:upBars/>
          <c:downBars/>
        </c:upDownBars>
        <c:axId val="223830016"/>
        <c:axId val="223831552"/>
      </c:stockChart>
      <c:catAx>
        <c:axId val="22383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223831552"/>
        <c:crosses val="autoZero"/>
        <c:auto val="1"/>
        <c:lblAlgn val="ctr"/>
        <c:lblOffset val="100"/>
        <c:noMultiLvlLbl val="0"/>
      </c:catAx>
      <c:valAx>
        <c:axId val="223831552"/>
        <c:scaling>
          <c:orientation val="minMax"/>
          <c:max val="35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223830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339230250449729E-2"/>
          <c:y val="2.6256619888363419E-2"/>
          <c:w val="0.9100697031732129"/>
          <c:h val="0.78841612178588238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$/100lm - HP LED</c:v>
                </c:pt>
              </c:strCache>
            </c:strRef>
          </c:tx>
          <c:spPr>
            <a:ln w="38100" cap="rnd">
              <a:solidFill>
                <a:srgbClr val="81818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818181"/>
              </a:solidFill>
              <a:ln w="38100">
                <a:solidFill>
                  <a:srgbClr val="818181"/>
                </a:solidFill>
                <a:round/>
              </a:ln>
              <a:effectLst/>
            </c:spPr>
          </c:marker>
          <c:dLbls>
            <c:numFmt formatCode="\$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Sheet1!$C$2:$C$11</c:f>
              <c:numCache>
                <c:formatCode>"$"#,##0.00</c:formatCode>
                <c:ptCount val="10"/>
                <c:pt idx="0">
                  <c:v>2.4</c:v>
                </c:pt>
                <c:pt idx="1">
                  <c:v>1.8</c:v>
                </c:pt>
                <c:pt idx="2">
                  <c:v>1.3</c:v>
                </c:pt>
                <c:pt idx="3">
                  <c:v>0.9</c:v>
                </c:pt>
                <c:pt idx="4">
                  <c:v>0.56000000000000005</c:v>
                </c:pt>
                <c:pt idx="5">
                  <c:v>0.3800000000000005</c:v>
                </c:pt>
                <c:pt idx="6">
                  <c:v>0.28000000000000008</c:v>
                </c:pt>
                <c:pt idx="7">
                  <c:v>0.2</c:v>
                </c:pt>
                <c:pt idx="8">
                  <c:v>0.13600000000000001</c:v>
                </c:pt>
                <c:pt idx="9">
                  <c:v>9.2480000000000007E-2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143616"/>
        <c:axId val="222145152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lm/W - HP LED</c:v>
                </c:pt>
              </c:strCache>
            </c:strRef>
          </c:tx>
          <c:spPr>
            <a:ln w="38100" cap="rnd">
              <a:solidFill>
                <a:srgbClr val="FFE01A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FFE01A"/>
              </a:solidFill>
              <a:ln w="38100">
                <a:solidFill>
                  <a:srgbClr val="FFE01A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105</c:v>
                </c:pt>
                <c:pt idx="1">
                  <c:v>120</c:v>
                </c:pt>
                <c:pt idx="2">
                  <c:v>133</c:v>
                </c:pt>
                <c:pt idx="3">
                  <c:v>150</c:v>
                </c:pt>
                <c:pt idx="4">
                  <c:v>166</c:v>
                </c:pt>
                <c:pt idx="5">
                  <c:v>177</c:v>
                </c:pt>
                <c:pt idx="6">
                  <c:v>187</c:v>
                </c:pt>
                <c:pt idx="7">
                  <c:v>197</c:v>
                </c:pt>
                <c:pt idx="8">
                  <c:v>207</c:v>
                </c:pt>
                <c:pt idx="9">
                  <c:v>217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159232"/>
        <c:axId val="222160768"/>
      </c:lineChart>
      <c:catAx>
        <c:axId val="222143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145152"/>
        <c:crosses val="autoZero"/>
        <c:auto val="1"/>
        <c:lblAlgn val="ctr"/>
        <c:lblOffset val="100"/>
        <c:noMultiLvlLbl val="0"/>
      </c:catAx>
      <c:valAx>
        <c:axId val="222145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143616"/>
        <c:crosses val="autoZero"/>
        <c:crossBetween val="between"/>
      </c:valAx>
      <c:catAx>
        <c:axId val="222159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22160768"/>
        <c:crosses val="autoZero"/>
        <c:auto val="1"/>
        <c:lblAlgn val="ctr"/>
        <c:lblOffset val="100"/>
        <c:noMultiLvlLbl val="0"/>
      </c:catAx>
      <c:valAx>
        <c:axId val="222160768"/>
        <c:scaling>
          <c:orientation val="minMax"/>
          <c:max val="25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159232"/>
        <c:crosses val="max"/>
        <c:crossBetween val="between"/>
      </c:valAx>
      <c:spPr>
        <a:pattFill prst="ltDnDiag">
          <a:fgClr>
            <a:srgbClr val="000000">
              <a:alpha val="0"/>
            </a:srgbClr>
          </a:fgClr>
          <a:bgClr>
            <a:srgbClr val="FFFFFF"/>
          </a:bgClr>
        </a:pattFill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2.5190164314404993E-2"/>
          <c:y val="0.91085228799430751"/>
          <c:w val="0.39733173532180316"/>
          <c:h val="6.86661330415617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explosion val="18"/>
            <c:spPr>
              <a:solidFill>
                <a:schemeClr val="accent1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'Model 2 (static lumens)'!$C$8:$C$11</c:f>
              <c:strCache>
                <c:ptCount val="4"/>
                <c:pt idx="0">
                  <c:v>Drivers</c:v>
                </c:pt>
                <c:pt idx="1">
                  <c:v>LEDs</c:v>
                </c:pt>
                <c:pt idx="2">
                  <c:v>PCB, Optics, Bezel + Related labor</c:v>
                </c:pt>
                <c:pt idx="3">
                  <c:v>Mechanical Assembly + Related Labor</c:v>
                </c:pt>
              </c:strCache>
            </c:strRef>
          </c:cat>
          <c:val>
            <c:numRef>
              <c:f>'Model 2 (static lumens)'!$G$8:$G$11</c:f>
              <c:numCache>
                <c:formatCode>0.00%</c:formatCode>
                <c:ptCount val="4"/>
                <c:pt idx="0">
                  <c:v>0.14262052911947715</c:v>
                </c:pt>
                <c:pt idx="1">
                  <c:v>0.40959756479699183</c:v>
                </c:pt>
                <c:pt idx="2">
                  <c:v>0.13518957876359602</c:v>
                </c:pt>
                <c:pt idx="3">
                  <c:v>0.31259232731993725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 rtl="0">
            <a:defRPr sz="1100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explosion val="31"/>
            <c:spPr>
              <a:solidFill>
                <a:schemeClr val="accent1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2345916183456504"/>
                  <c:y val="3.0474192936720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'Model 2 (static lumens)'!$C$87:$C$90</c:f>
              <c:strCache>
                <c:ptCount val="4"/>
                <c:pt idx="0">
                  <c:v>Drivers</c:v>
                </c:pt>
                <c:pt idx="1">
                  <c:v>LEDs</c:v>
                </c:pt>
                <c:pt idx="2">
                  <c:v>PCB, Optics, Bezel + Related labor</c:v>
                </c:pt>
                <c:pt idx="3">
                  <c:v>Mechanical Assembly + Related Labor</c:v>
                </c:pt>
              </c:strCache>
            </c:strRef>
          </c:cat>
          <c:val>
            <c:numRef>
              <c:f>'Model 2 (static lumens)'!$G$87:$G$90</c:f>
              <c:numCache>
                <c:formatCode>0.00%</c:formatCode>
                <c:ptCount val="4"/>
                <c:pt idx="0">
                  <c:v>0.17170111287758349</c:v>
                </c:pt>
                <c:pt idx="1">
                  <c:v>0.10104820673115802</c:v>
                </c:pt>
                <c:pt idx="2">
                  <c:v>0.16275497830831817</c:v>
                </c:pt>
                <c:pt idx="3">
                  <c:v>0.56449570208294042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 rtl="0">
            <a:defRPr sz="1100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3"/>
            <c:bubble3D val="0"/>
            <c:spPr>
              <a:solidFill>
                <a:srgbClr val="FFCC00"/>
              </a:solidFill>
            </c:spPr>
          </c:dPt>
          <c:dLbls>
            <c:dLbl>
              <c:idx val="3"/>
              <c:tx>
                <c:rich>
                  <a:bodyPr/>
                  <a:lstStyle/>
                  <a:p>
                    <a:r>
                      <a:rPr lang="en-US" sz="900" dirty="0" smtClean="0"/>
                      <a:t>31%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'Model 2 (static lumens)'!$C$8:$C$11</c:f>
              <c:strCache>
                <c:ptCount val="4"/>
                <c:pt idx="0">
                  <c:v>Drivers</c:v>
                </c:pt>
                <c:pt idx="1">
                  <c:v>LEDs</c:v>
                </c:pt>
                <c:pt idx="2">
                  <c:v>PCB, Optics, Bezel + Related labor</c:v>
                </c:pt>
                <c:pt idx="3">
                  <c:v>Mechanical Assembly + Related Labor</c:v>
                </c:pt>
              </c:strCache>
            </c:strRef>
          </c:cat>
          <c:val>
            <c:numRef>
              <c:f>'Model 2 (static lumens)'!$G$8:$G$11</c:f>
              <c:numCache>
                <c:formatCode>0.00%</c:formatCode>
                <c:ptCount val="4"/>
                <c:pt idx="0">
                  <c:v>0.14262052911947715</c:v>
                </c:pt>
                <c:pt idx="1">
                  <c:v>0.40959756479699183</c:v>
                </c:pt>
                <c:pt idx="2">
                  <c:v>0.13518957876359602</c:v>
                </c:pt>
                <c:pt idx="3">
                  <c:v>0.31259232731993725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3"/>
            <c:bubble3D val="0"/>
            <c:spPr>
              <a:solidFill>
                <a:srgbClr val="FFCC00"/>
              </a:solidFill>
            </c:spPr>
          </c:dPt>
          <c:dLbls>
            <c:dLbl>
              <c:idx val="3"/>
              <c:layout>
                <c:manualLayout>
                  <c:x val="0.27169646255646468"/>
                  <c:y val="-7.7986256030934134E-2"/>
                </c:manualLayout>
              </c:layout>
              <c:tx>
                <c:rich>
                  <a:bodyPr/>
                  <a:lstStyle/>
                  <a:p>
                    <a:pPr>
                      <a:defRPr sz="900" b="1"/>
                    </a:pPr>
                    <a:r>
                      <a:rPr lang="en-US" sz="900" dirty="0" smtClean="0"/>
                      <a:t>56%</a:t>
                    </a:r>
                    <a:endParaRPr lang="en-US" sz="9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'Model 2 (static lumens)'!$C$87:$C$90</c:f>
              <c:strCache>
                <c:ptCount val="4"/>
                <c:pt idx="0">
                  <c:v>Drivers</c:v>
                </c:pt>
                <c:pt idx="1">
                  <c:v>LEDs</c:v>
                </c:pt>
                <c:pt idx="2">
                  <c:v>PCB, Optics, Bezel + Related labor</c:v>
                </c:pt>
                <c:pt idx="3">
                  <c:v>Mechanical Assembly + Related Labor</c:v>
                </c:pt>
              </c:strCache>
            </c:strRef>
          </c:cat>
          <c:val>
            <c:numRef>
              <c:f>'Model 2 (static lumens)'!$G$87:$G$90</c:f>
              <c:numCache>
                <c:formatCode>0.00%</c:formatCode>
                <c:ptCount val="4"/>
                <c:pt idx="0">
                  <c:v>0.17170111287758349</c:v>
                </c:pt>
                <c:pt idx="1">
                  <c:v>0.10104820673115802</c:v>
                </c:pt>
                <c:pt idx="2">
                  <c:v>0.16275497830831817</c:v>
                </c:pt>
                <c:pt idx="3">
                  <c:v>0.56449570208294042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1E2D74-0E94-AD4F-BA09-FBB850CEBF4D}" type="doc">
      <dgm:prSet loTypeId="urn:microsoft.com/office/officeart/2005/8/layout/hierarchy4" loCatId="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03A7896-267F-5C41-8E64-20AF71BCABF8}">
      <dgm:prSet phldrT="[Text]" custT="1"/>
      <dgm:spPr>
        <a:xfrm>
          <a:off x="44816" y="0"/>
          <a:ext cx="3764415" cy="982051"/>
        </a:xfrm>
        <a:solidFill>
          <a:schemeClr val="tx1"/>
        </a:solidFill>
      </dgm:spPr>
      <dgm:t>
        <a:bodyPr/>
        <a:lstStyle/>
        <a:p>
          <a:r>
            <a:rPr lang="en-US" sz="1900" b="1" baseline="0" dirty="0" smtClean="0">
              <a:effectLst/>
              <a:latin typeface="Swis721 BT"/>
              <a:ea typeface="+mn-ea"/>
              <a:cs typeface="+mn-cs"/>
            </a:rPr>
            <a:t>Source</a:t>
          </a:r>
          <a:endParaRPr lang="en-US" sz="1900" b="1" baseline="0" dirty="0">
            <a:effectLst/>
            <a:latin typeface="Swis721 BT"/>
            <a:ea typeface="+mn-ea"/>
            <a:cs typeface="+mn-cs"/>
          </a:endParaRPr>
        </a:p>
      </dgm:t>
    </dgm:pt>
    <dgm:pt modelId="{51FC16E5-8108-A440-B5B0-99C4D957F84F}" type="parTrans" cxnId="{0F91004A-2F36-3249-8F2C-A0F5BE5C3459}">
      <dgm:prSet/>
      <dgm:spPr/>
      <dgm:t>
        <a:bodyPr/>
        <a:lstStyle/>
        <a:p>
          <a:endParaRPr lang="en-US">
            <a:solidFill>
              <a:schemeClr val="tx1"/>
            </a:solidFill>
            <a:effectLst>
              <a:outerShdw blurRad="127000" dist="63500" dir="774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7AF61B6B-14D4-F444-A5C2-E306E6B7EB7F}" type="sibTrans" cxnId="{0F91004A-2F36-3249-8F2C-A0F5BE5C3459}">
      <dgm:prSet/>
      <dgm:spPr/>
      <dgm:t>
        <a:bodyPr/>
        <a:lstStyle/>
        <a:p>
          <a:endParaRPr lang="en-US">
            <a:solidFill>
              <a:schemeClr val="tx1"/>
            </a:solidFill>
            <a:effectLst>
              <a:outerShdw blurRad="127000" dist="63500" dir="774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54807512-3D13-A840-BB6C-E73CDA6509BE}">
      <dgm:prSet phldrT="[Text]" custT="1"/>
      <dgm:spPr>
        <a:xfrm>
          <a:off x="1291145" y="1148476"/>
          <a:ext cx="1188262" cy="982051"/>
        </a:xfrm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1400" dirty="0" smtClean="0">
              <a:effectLst/>
              <a:latin typeface="Swis721 BT"/>
              <a:ea typeface="+mn-ea"/>
              <a:cs typeface="+mn-cs"/>
            </a:rPr>
            <a:t>Ballast</a:t>
          </a:r>
          <a:endParaRPr lang="en-US" sz="1400" dirty="0">
            <a:effectLst/>
            <a:latin typeface="Swis721 BT"/>
            <a:ea typeface="+mn-ea"/>
            <a:cs typeface="+mn-cs"/>
          </a:endParaRPr>
        </a:p>
      </dgm:t>
    </dgm:pt>
    <dgm:pt modelId="{95C5E42A-7C2A-8F4E-BCA1-7082990D2D0F}" type="parTrans" cxnId="{AAF2A6D4-46DE-4145-8675-35053AB1DA35}">
      <dgm:prSet/>
      <dgm:spPr/>
      <dgm:t>
        <a:bodyPr/>
        <a:lstStyle/>
        <a:p>
          <a:endParaRPr lang="en-US">
            <a:solidFill>
              <a:schemeClr val="tx1"/>
            </a:solidFill>
            <a:effectLst>
              <a:outerShdw blurRad="127000" dist="63500" dir="774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BBCB0288-9153-E844-A8DC-C8BDDB08175E}" type="sibTrans" cxnId="{AAF2A6D4-46DE-4145-8675-35053AB1DA35}">
      <dgm:prSet/>
      <dgm:spPr/>
      <dgm:t>
        <a:bodyPr/>
        <a:lstStyle/>
        <a:p>
          <a:endParaRPr lang="en-US">
            <a:solidFill>
              <a:schemeClr val="tx1"/>
            </a:solidFill>
            <a:effectLst>
              <a:outerShdw blurRad="127000" dist="63500" dir="774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8AAC31C6-331E-E847-A772-538583153DDA}">
      <dgm:prSet phldrT="[Text]" custT="1"/>
      <dgm:spPr>
        <a:xfrm>
          <a:off x="2579221" y="1148476"/>
          <a:ext cx="1188262" cy="982051"/>
        </a:xfrm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1400" dirty="0" smtClean="0">
              <a:effectLst/>
              <a:latin typeface="Swis721 BT"/>
              <a:ea typeface="+mn-ea"/>
              <a:cs typeface="+mn-cs"/>
            </a:rPr>
            <a:t>Socket</a:t>
          </a:r>
          <a:endParaRPr lang="en-US" sz="1400" dirty="0">
            <a:effectLst/>
            <a:latin typeface="Swis721 BT"/>
            <a:ea typeface="+mn-ea"/>
            <a:cs typeface="+mn-cs"/>
          </a:endParaRPr>
        </a:p>
      </dgm:t>
    </dgm:pt>
    <dgm:pt modelId="{C09549A5-33B7-3248-A050-075A78BB195D}" type="parTrans" cxnId="{ADF289B9-39E4-934C-9E9D-8EE58082C8DB}">
      <dgm:prSet/>
      <dgm:spPr/>
      <dgm:t>
        <a:bodyPr/>
        <a:lstStyle/>
        <a:p>
          <a:endParaRPr lang="en-US">
            <a:solidFill>
              <a:schemeClr val="tx1"/>
            </a:solidFill>
            <a:effectLst>
              <a:outerShdw blurRad="127000" dist="63500" dir="774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9F23CF11-325E-164E-B7E3-8D59DDF93AD9}" type="sibTrans" cxnId="{ADF289B9-39E4-934C-9E9D-8EE58082C8DB}">
      <dgm:prSet/>
      <dgm:spPr/>
      <dgm:t>
        <a:bodyPr/>
        <a:lstStyle/>
        <a:p>
          <a:endParaRPr lang="en-US">
            <a:solidFill>
              <a:schemeClr val="tx1"/>
            </a:solidFill>
            <a:effectLst>
              <a:outerShdw blurRad="127000" dist="63500" dir="774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3B8EA319-99C9-4146-A3BB-49A69AC79B8F}">
      <dgm:prSet phldrT="[Text]" custT="1"/>
      <dgm:spPr>
        <a:xfrm>
          <a:off x="3967112" y="0"/>
          <a:ext cx="2476338" cy="982051"/>
        </a:xfrm>
        <a:solidFill>
          <a:srgbClr val="FFCC00"/>
        </a:solidFill>
      </dgm:spPr>
      <dgm:t>
        <a:bodyPr/>
        <a:lstStyle/>
        <a:p>
          <a:r>
            <a:rPr lang="en-US" sz="1900" b="1" baseline="0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Manufacture</a:t>
          </a:r>
          <a:endParaRPr lang="en-US" sz="1900" b="1" baseline="0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gm:t>
    </dgm:pt>
    <dgm:pt modelId="{F7DB86B4-98F5-BA45-AC5A-33B0F83F7EEC}" type="parTrans" cxnId="{ECD3B299-5E81-0B4B-921A-738BFABD61A5}">
      <dgm:prSet/>
      <dgm:spPr/>
      <dgm:t>
        <a:bodyPr/>
        <a:lstStyle/>
        <a:p>
          <a:endParaRPr lang="en-US">
            <a:solidFill>
              <a:schemeClr val="tx1"/>
            </a:solidFill>
            <a:effectLst>
              <a:outerShdw blurRad="127000" dist="63500" dir="774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89AA13BF-2E78-9E4F-B22E-A3AF77A11B4E}" type="sibTrans" cxnId="{ECD3B299-5E81-0B4B-921A-738BFABD61A5}">
      <dgm:prSet/>
      <dgm:spPr/>
      <dgm:t>
        <a:bodyPr/>
        <a:lstStyle/>
        <a:p>
          <a:endParaRPr lang="en-US">
            <a:solidFill>
              <a:schemeClr val="tx1"/>
            </a:solidFill>
            <a:effectLst>
              <a:outerShdw blurRad="127000" dist="63500" dir="774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055B7D90-F79B-4D4B-83E2-EF132201D20D}">
      <dgm:prSet phldrT="[Text]" custT="1"/>
      <dgm:spPr>
        <a:xfrm>
          <a:off x="5255188" y="1148476"/>
          <a:ext cx="1188262" cy="982051"/>
        </a:xfrm>
        <a:solidFill>
          <a:srgbClr val="C0C0C0"/>
        </a:soli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Fixture Assembly</a:t>
          </a:r>
          <a:endParaRPr lang="en-US" sz="1400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gm:t>
    </dgm:pt>
    <dgm:pt modelId="{BB98E504-6BE4-5F47-9C91-A6650B507BB7}" type="parTrans" cxnId="{09F269BA-77C6-234C-A0E4-A40665ACDC3B}">
      <dgm:prSet/>
      <dgm:spPr/>
      <dgm:t>
        <a:bodyPr/>
        <a:lstStyle/>
        <a:p>
          <a:endParaRPr lang="en-US">
            <a:solidFill>
              <a:schemeClr val="tx1"/>
            </a:solidFill>
            <a:effectLst>
              <a:outerShdw blurRad="127000" dist="63500" dir="774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3D897B63-E60A-7643-8351-42ADA62E6B8F}" type="sibTrans" cxnId="{09F269BA-77C6-234C-A0E4-A40665ACDC3B}">
      <dgm:prSet/>
      <dgm:spPr/>
      <dgm:t>
        <a:bodyPr/>
        <a:lstStyle/>
        <a:p>
          <a:endParaRPr lang="en-US">
            <a:solidFill>
              <a:schemeClr val="tx1"/>
            </a:solidFill>
            <a:effectLst>
              <a:outerShdw blurRad="127000" dist="63500" dir="774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46AE0576-FD1E-A04D-8886-E700CE6561BB}">
      <dgm:prSet phldrT="[Text]" custT="1"/>
      <dgm:spPr>
        <a:xfrm>
          <a:off x="3069" y="1148476"/>
          <a:ext cx="1188262" cy="982051"/>
        </a:xfrm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1400" dirty="0" smtClean="0">
              <a:effectLst/>
              <a:latin typeface="Swis721 BT"/>
              <a:ea typeface="+mn-ea"/>
              <a:cs typeface="+mn-cs"/>
            </a:rPr>
            <a:t>Lamp</a:t>
          </a:r>
          <a:endParaRPr lang="en-US" sz="1400" dirty="0">
            <a:effectLst/>
            <a:latin typeface="Swis721 BT"/>
            <a:ea typeface="+mn-ea"/>
            <a:cs typeface="+mn-cs"/>
          </a:endParaRPr>
        </a:p>
      </dgm:t>
    </dgm:pt>
    <dgm:pt modelId="{294BDFAD-9398-E04C-A912-F1B6032A66BD}" type="parTrans" cxnId="{7754FFDE-2B52-AF46-B4A2-64625EDC6BC3}">
      <dgm:prSet/>
      <dgm:spPr/>
      <dgm:t>
        <a:bodyPr/>
        <a:lstStyle/>
        <a:p>
          <a:endParaRPr lang="en-US">
            <a:solidFill>
              <a:schemeClr val="tx1"/>
            </a:solidFill>
            <a:effectLst>
              <a:outerShdw blurRad="127000" dist="63500" dir="774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F85F59B1-0B01-9E41-90F3-72BFC5F6CEAE}" type="sibTrans" cxnId="{7754FFDE-2B52-AF46-B4A2-64625EDC6BC3}">
      <dgm:prSet/>
      <dgm:spPr/>
      <dgm:t>
        <a:bodyPr/>
        <a:lstStyle/>
        <a:p>
          <a:endParaRPr lang="en-US">
            <a:solidFill>
              <a:schemeClr val="tx1"/>
            </a:solidFill>
            <a:effectLst>
              <a:outerShdw blurRad="127000" dist="63500" dir="774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E6A3F222-C11B-EA4D-A398-5C72D55F9A78}">
      <dgm:prSet phldrT="[Text]" custT="1"/>
      <dgm:spPr>
        <a:xfrm>
          <a:off x="3967112" y="1148476"/>
          <a:ext cx="1188262" cy="982051"/>
        </a:xfrm>
        <a:solidFill>
          <a:srgbClr val="C0C0C0"/>
        </a:soli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Optic</a:t>
          </a:r>
          <a:endParaRPr lang="en-US" sz="1400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gm:t>
    </dgm:pt>
    <dgm:pt modelId="{1D27CE0A-AA8B-A24C-B7A2-76E5779D9B8B}" type="parTrans" cxnId="{7642188E-F46B-8341-B8BE-CA7AA70970B7}">
      <dgm:prSet/>
      <dgm:spPr/>
      <dgm:t>
        <a:bodyPr/>
        <a:lstStyle/>
        <a:p>
          <a:endParaRPr lang="en-US">
            <a:solidFill>
              <a:schemeClr val="tx1"/>
            </a:solidFill>
            <a:effectLst>
              <a:outerShdw blurRad="127000" dist="63500" dir="774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85AB97D3-AAA0-C148-9ADF-9F3CD86187DF}" type="sibTrans" cxnId="{7642188E-F46B-8341-B8BE-CA7AA70970B7}">
      <dgm:prSet/>
      <dgm:spPr/>
      <dgm:t>
        <a:bodyPr/>
        <a:lstStyle/>
        <a:p>
          <a:endParaRPr lang="en-US">
            <a:solidFill>
              <a:schemeClr val="tx1"/>
            </a:solidFill>
            <a:effectLst>
              <a:outerShdw blurRad="127000" dist="63500" dir="774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69598E99-80A6-2B43-BA3D-640216F2DCC3}" type="pres">
      <dgm:prSet presAssocID="{891E2D74-0E94-AD4F-BA09-FBB850CEBF4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71C0E7D-1A73-CA41-BC92-FB41825E26DA}" type="pres">
      <dgm:prSet presAssocID="{903A7896-267F-5C41-8E64-20AF71BCABF8}" presName="vertOne" presStyleCnt="0"/>
      <dgm:spPr/>
      <dgm:t>
        <a:bodyPr/>
        <a:lstStyle/>
        <a:p>
          <a:endParaRPr lang="en-US"/>
        </a:p>
      </dgm:t>
    </dgm:pt>
    <dgm:pt modelId="{C9E463DC-6EBB-0748-8FEE-7F10AA44195B}" type="pres">
      <dgm:prSet presAssocID="{903A7896-267F-5C41-8E64-20AF71BCABF8}" presName="txOne" presStyleLbl="node0" presStyleIdx="0" presStyleCnt="2" custScaleX="99278" custScaleY="90876" custLinFactNeighborX="-6431" custLinFactNeighborY="48923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F6752B32-C9F1-564D-9323-89EE3643E326}" type="pres">
      <dgm:prSet presAssocID="{903A7896-267F-5C41-8E64-20AF71BCABF8}" presName="parTransOne" presStyleCnt="0"/>
      <dgm:spPr/>
      <dgm:t>
        <a:bodyPr/>
        <a:lstStyle/>
        <a:p>
          <a:endParaRPr lang="en-US"/>
        </a:p>
      </dgm:t>
    </dgm:pt>
    <dgm:pt modelId="{B8D5F549-2D53-A140-BCA5-A3E752C3830F}" type="pres">
      <dgm:prSet presAssocID="{903A7896-267F-5C41-8E64-20AF71BCABF8}" presName="horzOne" presStyleCnt="0"/>
      <dgm:spPr/>
      <dgm:t>
        <a:bodyPr/>
        <a:lstStyle/>
        <a:p>
          <a:endParaRPr lang="en-US"/>
        </a:p>
      </dgm:t>
    </dgm:pt>
    <dgm:pt modelId="{8F5157C7-D333-EA49-B1A5-CAAE4299D09B}" type="pres">
      <dgm:prSet presAssocID="{46AE0576-FD1E-A04D-8886-E700CE6561BB}" presName="vertTwo" presStyleCnt="0"/>
      <dgm:spPr/>
      <dgm:t>
        <a:bodyPr/>
        <a:lstStyle/>
        <a:p>
          <a:endParaRPr lang="en-US"/>
        </a:p>
      </dgm:t>
    </dgm:pt>
    <dgm:pt modelId="{70DA5BA8-74CF-0348-B62A-3571C6C2706F}" type="pres">
      <dgm:prSet presAssocID="{46AE0576-FD1E-A04D-8886-E700CE6561BB}" presName="txTwo" presStyleLbl="node2" presStyleIdx="0" presStyleCnt="5" custScaleX="74577" custScaleY="83029" custLinFactNeighborX="-82" custLinFactNeighborY="14120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75D25D90-85D1-7E4C-B601-884D9591D753}" type="pres">
      <dgm:prSet presAssocID="{46AE0576-FD1E-A04D-8886-E700CE6561BB}" presName="horzTwo" presStyleCnt="0"/>
      <dgm:spPr/>
      <dgm:t>
        <a:bodyPr/>
        <a:lstStyle/>
        <a:p>
          <a:endParaRPr lang="en-US"/>
        </a:p>
      </dgm:t>
    </dgm:pt>
    <dgm:pt modelId="{759FCB8D-23EB-F147-BF7F-921E4711D18B}" type="pres">
      <dgm:prSet presAssocID="{F85F59B1-0B01-9E41-90F3-72BFC5F6CEAE}" presName="sibSpaceTwo" presStyleCnt="0"/>
      <dgm:spPr/>
      <dgm:t>
        <a:bodyPr/>
        <a:lstStyle/>
        <a:p>
          <a:endParaRPr lang="en-US"/>
        </a:p>
      </dgm:t>
    </dgm:pt>
    <dgm:pt modelId="{57674B75-877A-8941-88EC-6B591B26B5F4}" type="pres">
      <dgm:prSet presAssocID="{54807512-3D13-A840-BB6C-E73CDA6509BE}" presName="vertTwo" presStyleCnt="0"/>
      <dgm:spPr/>
      <dgm:t>
        <a:bodyPr/>
        <a:lstStyle/>
        <a:p>
          <a:endParaRPr lang="en-US"/>
        </a:p>
      </dgm:t>
    </dgm:pt>
    <dgm:pt modelId="{BFDB6FCF-92EF-6C4B-A72B-CF14E85B108B}" type="pres">
      <dgm:prSet presAssocID="{54807512-3D13-A840-BB6C-E73CDA6509BE}" presName="txTwo" presStyleLbl="node2" presStyleIdx="1" presStyleCnt="5" custScaleX="99240" custScaleY="83029" custLinFactNeighborX="-1590" custLinFactNeighborY="14120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5B304530-972C-104A-95F5-91A77E6A3E7F}" type="pres">
      <dgm:prSet presAssocID="{54807512-3D13-A840-BB6C-E73CDA6509BE}" presName="horzTwo" presStyleCnt="0"/>
      <dgm:spPr/>
      <dgm:t>
        <a:bodyPr/>
        <a:lstStyle/>
        <a:p>
          <a:endParaRPr lang="en-US"/>
        </a:p>
      </dgm:t>
    </dgm:pt>
    <dgm:pt modelId="{175416DE-51E5-594D-9103-CB73EC9A33E2}" type="pres">
      <dgm:prSet presAssocID="{BBCB0288-9153-E844-A8DC-C8BDDB08175E}" presName="sibSpaceTwo" presStyleCnt="0"/>
      <dgm:spPr/>
      <dgm:t>
        <a:bodyPr/>
        <a:lstStyle/>
        <a:p>
          <a:endParaRPr lang="en-US"/>
        </a:p>
      </dgm:t>
    </dgm:pt>
    <dgm:pt modelId="{EF11C81D-D934-DD4C-ACBE-E71E3596B6F0}" type="pres">
      <dgm:prSet presAssocID="{8AAC31C6-331E-E847-A772-538583153DDA}" presName="vertTwo" presStyleCnt="0"/>
      <dgm:spPr/>
      <dgm:t>
        <a:bodyPr/>
        <a:lstStyle/>
        <a:p>
          <a:endParaRPr lang="en-US"/>
        </a:p>
      </dgm:t>
    </dgm:pt>
    <dgm:pt modelId="{2BD6A40A-15AB-9E4D-A96B-309F9CD01479}" type="pres">
      <dgm:prSet presAssocID="{8AAC31C6-331E-E847-A772-538583153DDA}" presName="txTwo" presStyleLbl="node2" presStyleIdx="2" presStyleCnt="5" custScaleX="109404" custScaleY="82849" custLinFactNeighborX="-2694" custLinFactNeighborY="4577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BE2636F9-80F9-1A4E-AB50-B95F237515ED}" type="pres">
      <dgm:prSet presAssocID="{8AAC31C6-331E-E847-A772-538583153DDA}" presName="horzTwo" presStyleCnt="0"/>
      <dgm:spPr/>
      <dgm:t>
        <a:bodyPr/>
        <a:lstStyle/>
        <a:p>
          <a:endParaRPr lang="en-US"/>
        </a:p>
      </dgm:t>
    </dgm:pt>
    <dgm:pt modelId="{E0F628D1-5760-8A46-8D4D-2DBB8B48129F}" type="pres">
      <dgm:prSet presAssocID="{7AF61B6B-14D4-F444-A5C2-E306E6B7EB7F}" presName="sibSpaceOne" presStyleCnt="0"/>
      <dgm:spPr/>
      <dgm:t>
        <a:bodyPr/>
        <a:lstStyle/>
        <a:p>
          <a:endParaRPr lang="en-US"/>
        </a:p>
      </dgm:t>
    </dgm:pt>
    <dgm:pt modelId="{FBF7D09E-0758-9345-A63D-9DB2EA6F6FA7}" type="pres">
      <dgm:prSet presAssocID="{3B8EA319-99C9-4146-A3BB-49A69AC79B8F}" presName="vertOne" presStyleCnt="0"/>
      <dgm:spPr/>
      <dgm:t>
        <a:bodyPr/>
        <a:lstStyle/>
        <a:p>
          <a:endParaRPr lang="en-US"/>
        </a:p>
      </dgm:t>
    </dgm:pt>
    <dgm:pt modelId="{1BD96BAB-6A61-B84E-A205-F045F01340EC}" type="pres">
      <dgm:prSet presAssocID="{3B8EA319-99C9-4146-A3BB-49A69AC79B8F}" presName="txOne" presStyleLbl="node0" presStyleIdx="1" presStyleCnt="2" custScaleX="95804" custScaleY="90876" custLinFactNeighborX="-7429" custLinFactNeighborY="4892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22F722F4-DF4B-5D4F-9AB5-206F14700C24}" type="pres">
      <dgm:prSet presAssocID="{3B8EA319-99C9-4146-A3BB-49A69AC79B8F}" presName="parTransOne" presStyleCnt="0"/>
      <dgm:spPr/>
      <dgm:t>
        <a:bodyPr/>
        <a:lstStyle/>
        <a:p>
          <a:endParaRPr lang="en-US"/>
        </a:p>
      </dgm:t>
    </dgm:pt>
    <dgm:pt modelId="{4779E6F0-C165-044E-9828-3275E3F9512D}" type="pres">
      <dgm:prSet presAssocID="{3B8EA319-99C9-4146-A3BB-49A69AC79B8F}" presName="horzOne" presStyleCnt="0"/>
      <dgm:spPr/>
      <dgm:t>
        <a:bodyPr/>
        <a:lstStyle/>
        <a:p>
          <a:endParaRPr lang="en-US"/>
        </a:p>
      </dgm:t>
    </dgm:pt>
    <dgm:pt modelId="{27BE7509-30EE-D649-BECB-9F5847882042}" type="pres">
      <dgm:prSet presAssocID="{E6A3F222-C11B-EA4D-A398-5C72D55F9A78}" presName="vertTwo" presStyleCnt="0"/>
      <dgm:spPr/>
      <dgm:t>
        <a:bodyPr/>
        <a:lstStyle/>
        <a:p>
          <a:endParaRPr lang="en-US"/>
        </a:p>
      </dgm:t>
    </dgm:pt>
    <dgm:pt modelId="{7ABB3997-2D81-884A-85B8-0BFCFA4F341E}" type="pres">
      <dgm:prSet presAssocID="{E6A3F222-C11B-EA4D-A398-5C72D55F9A78}" presName="txTwo" presStyleLbl="node2" presStyleIdx="3" presStyleCnt="5" custScaleX="75962" custScaleY="83029" custLinFactNeighborX="-9828" custLinFactNeighborY="4577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29F7C6C-8AE1-DF4A-B569-7821286DCF5F}" type="pres">
      <dgm:prSet presAssocID="{E6A3F222-C11B-EA4D-A398-5C72D55F9A78}" presName="horzTwo" presStyleCnt="0"/>
      <dgm:spPr/>
      <dgm:t>
        <a:bodyPr/>
        <a:lstStyle/>
        <a:p>
          <a:endParaRPr lang="en-US"/>
        </a:p>
      </dgm:t>
    </dgm:pt>
    <dgm:pt modelId="{34C3C705-D7D2-D342-9C9C-0A2BFAACBC93}" type="pres">
      <dgm:prSet presAssocID="{85AB97D3-AAA0-C148-9ADF-9F3CD86187DF}" presName="sibSpaceTwo" presStyleCnt="0"/>
      <dgm:spPr/>
      <dgm:t>
        <a:bodyPr/>
        <a:lstStyle/>
        <a:p>
          <a:endParaRPr lang="en-US"/>
        </a:p>
      </dgm:t>
    </dgm:pt>
    <dgm:pt modelId="{6C3327C3-AD15-3F4A-BAD3-2C515810AE55}" type="pres">
      <dgm:prSet presAssocID="{055B7D90-F79B-4D4B-83E2-EF132201D20D}" presName="vertTwo" presStyleCnt="0"/>
      <dgm:spPr/>
      <dgm:t>
        <a:bodyPr/>
        <a:lstStyle/>
        <a:p>
          <a:endParaRPr lang="en-US"/>
        </a:p>
      </dgm:t>
    </dgm:pt>
    <dgm:pt modelId="{531307F9-8EA1-4C42-B57D-A3CDE7512A1A}" type="pres">
      <dgm:prSet presAssocID="{055B7D90-F79B-4D4B-83E2-EF132201D20D}" presName="txTwo" presStyleLbl="node2" presStyleIdx="4" presStyleCnt="5" custScaleY="83029" custLinFactNeighborX="-12721" custLinFactNeighborY="4577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1CB78CFA-76F3-7742-8DD2-0E9F71A3B9D9}" type="pres">
      <dgm:prSet presAssocID="{055B7D90-F79B-4D4B-83E2-EF132201D20D}" presName="horzTwo" presStyleCnt="0"/>
      <dgm:spPr/>
      <dgm:t>
        <a:bodyPr/>
        <a:lstStyle/>
        <a:p>
          <a:endParaRPr lang="en-US"/>
        </a:p>
      </dgm:t>
    </dgm:pt>
  </dgm:ptLst>
  <dgm:cxnLst>
    <dgm:cxn modelId="{ADF289B9-39E4-934C-9E9D-8EE58082C8DB}" srcId="{903A7896-267F-5C41-8E64-20AF71BCABF8}" destId="{8AAC31C6-331E-E847-A772-538583153DDA}" srcOrd="2" destOrd="0" parTransId="{C09549A5-33B7-3248-A050-075A78BB195D}" sibTransId="{9F23CF11-325E-164E-B7E3-8D59DDF93AD9}"/>
    <dgm:cxn modelId="{2DF84F0A-96AC-419A-8D2F-EF738FA55182}" type="presOf" srcId="{8AAC31C6-331E-E847-A772-538583153DDA}" destId="{2BD6A40A-15AB-9E4D-A96B-309F9CD01479}" srcOrd="0" destOrd="0" presId="urn:microsoft.com/office/officeart/2005/8/layout/hierarchy4"/>
    <dgm:cxn modelId="{7754FFDE-2B52-AF46-B4A2-64625EDC6BC3}" srcId="{903A7896-267F-5C41-8E64-20AF71BCABF8}" destId="{46AE0576-FD1E-A04D-8886-E700CE6561BB}" srcOrd="0" destOrd="0" parTransId="{294BDFAD-9398-E04C-A912-F1B6032A66BD}" sibTransId="{F85F59B1-0B01-9E41-90F3-72BFC5F6CEAE}"/>
    <dgm:cxn modelId="{0F91004A-2F36-3249-8F2C-A0F5BE5C3459}" srcId="{891E2D74-0E94-AD4F-BA09-FBB850CEBF4D}" destId="{903A7896-267F-5C41-8E64-20AF71BCABF8}" srcOrd="0" destOrd="0" parTransId="{51FC16E5-8108-A440-B5B0-99C4D957F84F}" sibTransId="{7AF61B6B-14D4-F444-A5C2-E306E6B7EB7F}"/>
    <dgm:cxn modelId="{65DA7469-4D35-4EB8-9EF3-723EC69E97CF}" type="presOf" srcId="{055B7D90-F79B-4D4B-83E2-EF132201D20D}" destId="{531307F9-8EA1-4C42-B57D-A3CDE7512A1A}" srcOrd="0" destOrd="0" presId="urn:microsoft.com/office/officeart/2005/8/layout/hierarchy4"/>
    <dgm:cxn modelId="{AAF2A6D4-46DE-4145-8675-35053AB1DA35}" srcId="{903A7896-267F-5C41-8E64-20AF71BCABF8}" destId="{54807512-3D13-A840-BB6C-E73CDA6509BE}" srcOrd="1" destOrd="0" parTransId="{95C5E42A-7C2A-8F4E-BCA1-7082990D2D0F}" sibTransId="{BBCB0288-9153-E844-A8DC-C8BDDB08175E}"/>
    <dgm:cxn modelId="{8A3D3F53-625D-497C-A634-B8F9437EF4F8}" type="presOf" srcId="{46AE0576-FD1E-A04D-8886-E700CE6561BB}" destId="{70DA5BA8-74CF-0348-B62A-3571C6C2706F}" srcOrd="0" destOrd="0" presId="urn:microsoft.com/office/officeart/2005/8/layout/hierarchy4"/>
    <dgm:cxn modelId="{ECD3B299-5E81-0B4B-921A-738BFABD61A5}" srcId="{891E2D74-0E94-AD4F-BA09-FBB850CEBF4D}" destId="{3B8EA319-99C9-4146-A3BB-49A69AC79B8F}" srcOrd="1" destOrd="0" parTransId="{F7DB86B4-98F5-BA45-AC5A-33B0F83F7EEC}" sibTransId="{89AA13BF-2E78-9E4F-B22E-A3AF77A11B4E}"/>
    <dgm:cxn modelId="{653E8E71-7D79-4C01-A9F7-3D2E4F14454F}" type="presOf" srcId="{891E2D74-0E94-AD4F-BA09-FBB850CEBF4D}" destId="{69598E99-80A6-2B43-BA3D-640216F2DCC3}" srcOrd="0" destOrd="0" presId="urn:microsoft.com/office/officeart/2005/8/layout/hierarchy4"/>
    <dgm:cxn modelId="{7642188E-F46B-8341-B8BE-CA7AA70970B7}" srcId="{3B8EA319-99C9-4146-A3BB-49A69AC79B8F}" destId="{E6A3F222-C11B-EA4D-A398-5C72D55F9A78}" srcOrd="0" destOrd="0" parTransId="{1D27CE0A-AA8B-A24C-B7A2-76E5779D9B8B}" sibTransId="{85AB97D3-AAA0-C148-9ADF-9F3CD86187DF}"/>
    <dgm:cxn modelId="{C6FA4075-ECAA-46AA-BE50-9B1C9DBFEBB2}" type="presOf" srcId="{3B8EA319-99C9-4146-A3BB-49A69AC79B8F}" destId="{1BD96BAB-6A61-B84E-A205-F045F01340EC}" srcOrd="0" destOrd="0" presId="urn:microsoft.com/office/officeart/2005/8/layout/hierarchy4"/>
    <dgm:cxn modelId="{09F269BA-77C6-234C-A0E4-A40665ACDC3B}" srcId="{3B8EA319-99C9-4146-A3BB-49A69AC79B8F}" destId="{055B7D90-F79B-4D4B-83E2-EF132201D20D}" srcOrd="1" destOrd="0" parTransId="{BB98E504-6BE4-5F47-9C91-A6650B507BB7}" sibTransId="{3D897B63-E60A-7643-8351-42ADA62E6B8F}"/>
    <dgm:cxn modelId="{550FE169-E572-43C8-8159-AD14024A6B7F}" type="presOf" srcId="{903A7896-267F-5C41-8E64-20AF71BCABF8}" destId="{C9E463DC-6EBB-0748-8FEE-7F10AA44195B}" srcOrd="0" destOrd="0" presId="urn:microsoft.com/office/officeart/2005/8/layout/hierarchy4"/>
    <dgm:cxn modelId="{FA40B8F8-80D1-4A14-ADF0-6A00AF820E99}" type="presOf" srcId="{E6A3F222-C11B-EA4D-A398-5C72D55F9A78}" destId="{7ABB3997-2D81-884A-85B8-0BFCFA4F341E}" srcOrd="0" destOrd="0" presId="urn:microsoft.com/office/officeart/2005/8/layout/hierarchy4"/>
    <dgm:cxn modelId="{C9DEC9FF-7B0E-493C-A948-3052B1CAF8A6}" type="presOf" srcId="{54807512-3D13-A840-BB6C-E73CDA6509BE}" destId="{BFDB6FCF-92EF-6C4B-A72B-CF14E85B108B}" srcOrd="0" destOrd="0" presId="urn:microsoft.com/office/officeart/2005/8/layout/hierarchy4"/>
    <dgm:cxn modelId="{3E51520F-0233-457F-B848-1110F7535E46}" type="presParOf" srcId="{69598E99-80A6-2B43-BA3D-640216F2DCC3}" destId="{C71C0E7D-1A73-CA41-BC92-FB41825E26DA}" srcOrd="0" destOrd="0" presId="urn:microsoft.com/office/officeart/2005/8/layout/hierarchy4"/>
    <dgm:cxn modelId="{90D7F201-B07D-4E0B-B4DF-8806E0E2B255}" type="presParOf" srcId="{C71C0E7D-1A73-CA41-BC92-FB41825E26DA}" destId="{C9E463DC-6EBB-0748-8FEE-7F10AA44195B}" srcOrd="0" destOrd="0" presId="urn:microsoft.com/office/officeart/2005/8/layout/hierarchy4"/>
    <dgm:cxn modelId="{9E0D13D1-3E44-4B95-93C7-195D3101C808}" type="presParOf" srcId="{C71C0E7D-1A73-CA41-BC92-FB41825E26DA}" destId="{F6752B32-C9F1-564D-9323-89EE3643E326}" srcOrd="1" destOrd="0" presId="urn:microsoft.com/office/officeart/2005/8/layout/hierarchy4"/>
    <dgm:cxn modelId="{43BC2172-0139-49EF-9585-4E0DB17B61E2}" type="presParOf" srcId="{C71C0E7D-1A73-CA41-BC92-FB41825E26DA}" destId="{B8D5F549-2D53-A140-BCA5-A3E752C3830F}" srcOrd="2" destOrd="0" presId="urn:microsoft.com/office/officeart/2005/8/layout/hierarchy4"/>
    <dgm:cxn modelId="{43D7CAB9-4DC5-4CE2-A2A6-2C6F079C7D4B}" type="presParOf" srcId="{B8D5F549-2D53-A140-BCA5-A3E752C3830F}" destId="{8F5157C7-D333-EA49-B1A5-CAAE4299D09B}" srcOrd="0" destOrd="0" presId="urn:microsoft.com/office/officeart/2005/8/layout/hierarchy4"/>
    <dgm:cxn modelId="{6B56DDE6-CCAF-47BC-BFBD-F64FB951D7A9}" type="presParOf" srcId="{8F5157C7-D333-EA49-B1A5-CAAE4299D09B}" destId="{70DA5BA8-74CF-0348-B62A-3571C6C2706F}" srcOrd="0" destOrd="0" presId="urn:microsoft.com/office/officeart/2005/8/layout/hierarchy4"/>
    <dgm:cxn modelId="{2A95FDB1-2E18-4AB7-8D87-6793F5F7D867}" type="presParOf" srcId="{8F5157C7-D333-EA49-B1A5-CAAE4299D09B}" destId="{75D25D90-85D1-7E4C-B601-884D9591D753}" srcOrd="1" destOrd="0" presId="urn:microsoft.com/office/officeart/2005/8/layout/hierarchy4"/>
    <dgm:cxn modelId="{813748EB-1B1E-4208-8DA5-FB5A08715D23}" type="presParOf" srcId="{B8D5F549-2D53-A140-BCA5-A3E752C3830F}" destId="{759FCB8D-23EB-F147-BF7F-921E4711D18B}" srcOrd="1" destOrd="0" presId="urn:microsoft.com/office/officeart/2005/8/layout/hierarchy4"/>
    <dgm:cxn modelId="{D293E508-7B35-4DA6-AD9A-5EF9D67E6805}" type="presParOf" srcId="{B8D5F549-2D53-A140-BCA5-A3E752C3830F}" destId="{57674B75-877A-8941-88EC-6B591B26B5F4}" srcOrd="2" destOrd="0" presId="urn:microsoft.com/office/officeart/2005/8/layout/hierarchy4"/>
    <dgm:cxn modelId="{F6A35F21-CD73-41BB-B2F8-2CB28D3F839F}" type="presParOf" srcId="{57674B75-877A-8941-88EC-6B591B26B5F4}" destId="{BFDB6FCF-92EF-6C4B-A72B-CF14E85B108B}" srcOrd="0" destOrd="0" presId="urn:microsoft.com/office/officeart/2005/8/layout/hierarchy4"/>
    <dgm:cxn modelId="{586D6604-97FF-4109-8E2F-A64E1BAA67FC}" type="presParOf" srcId="{57674B75-877A-8941-88EC-6B591B26B5F4}" destId="{5B304530-972C-104A-95F5-91A77E6A3E7F}" srcOrd="1" destOrd="0" presId="urn:microsoft.com/office/officeart/2005/8/layout/hierarchy4"/>
    <dgm:cxn modelId="{86945153-8F8C-4623-8928-A6FD27F73629}" type="presParOf" srcId="{B8D5F549-2D53-A140-BCA5-A3E752C3830F}" destId="{175416DE-51E5-594D-9103-CB73EC9A33E2}" srcOrd="3" destOrd="0" presId="urn:microsoft.com/office/officeart/2005/8/layout/hierarchy4"/>
    <dgm:cxn modelId="{BC86E313-AD5F-4EE7-9999-604D0E686B3F}" type="presParOf" srcId="{B8D5F549-2D53-A140-BCA5-A3E752C3830F}" destId="{EF11C81D-D934-DD4C-ACBE-E71E3596B6F0}" srcOrd="4" destOrd="0" presId="urn:microsoft.com/office/officeart/2005/8/layout/hierarchy4"/>
    <dgm:cxn modelId="{D1547452-8454-4FC0-8397-CB45F4013343}" type="presParOf" srcId="{EF11C81D-D934-DD4C-ACBE-E71E3596B6F0}" destId="{2BD6A40A-15AB-9E4D-A96B-309F9CD01479}" srcOrd="0" destOrd="0" presId="urn:microsoft.com/office/officeart/2005/8/layout/hierarchy4"/>
    <dgm:cxn modelId="{8A182048-284C-45F9-8526-A37E3CC4D3AC}" type="presParOf" srcId="{EF11C81D-D934-DD4C-ACBE-E71E3596B6F0}" destId="{BE2636F9-80F9-1A4E-AB50-B95F237515ED}" srcOrd="1" destOrd="0" presId="urn:microsoft.com/office/officeart/2005/8/layout/hierarchy4"/>
    <dgm:cxn modelId="{B6E61E42-E347-4F35-AA71-1D82CE2A402F}" type="presParOf" srcId="{69598E99-80A6-2B43-BA3D-640216F2DCC3}" destId="{E0F628D1-5760-8A46-8D4D-2DBB8B48129F}" srcOrd="1" destOrd="0" presId="urn:microsoft.com/office/officeart/2005/8/layout/hierarchy4"/>
    <dgm:cxn modelId="{8544E918-5254-4E74-8A5A-F531F63B8D1F}" type="presParOf" srcId="{69598E99-80A6-2B43-BA3D-640216F2DCC3}" destId="{FBF7D09E-0758-9345-A63D-9DB2EA6F6FA7}" srcOrd="2" destOrd="0" presId="urn:microsoft.com/office/officeart/2005/8/layout/hierarchy4"/>
    <dgm:cxn modelId="{C6ACB14A-0A28-45E4-B2AA-320E1D746115}" type="presParOf" srcId="{FBF7D09E-0758-9345-A63D-9DB2EA6F6FA7}" destId="{1BD96BAB-6A61-B84E-A205-F045F01340EC}" srcOrd="0" destOrd="0" presId="urn:microsoft.com/office/officeart/2005/8/layout/hierarchy4"/>
    <dgm:cxn modelId="{B1FE6C66-0418-425B-BBFD-BCF98E78BFFE}" type="presParOf" srcId="{FBF7D09E-0758-9345-A63D-9DB2EA6F6FA7}" destId="{22F722F4-DF4B-5D4F-9AB5-206F14700C24}" srcOrd="1" destOrd="0" presId="urn:microsoft.com/office/officeart/2005/8/layout/hierarchy4"/>
    <dgm:cxn modelId="{D94EA252-88D9-403A-99C7-B65A086B993C}" type="presParOf" srcId="{FBF7D09E-0758-9345-A63D-9DB2EA6F6FA7}" destId="{4779E6F0-C165-044E-9828-3275E3F9512D}" srcOrd="2" destOrd="0" presId="urn:microsoft.com/office/officeart/2005/8/layout/hierarchy4"/>
    <dgm:cxn modelId="{A4CE5492-1E9D-4CB0-B479-7F0AB451B1B9}" type="presParOf" srcId="{4779E6F0-C165-044E-9828-3275E3F9512D}" destId="{27BE7509-30EE-D649-BECB-9F5847882042}" srcOrd="0" destOrd="0" presId="urn:microsoft.com/office/officeart/2005/8/layout/hierarchy4"/>
    <dgm:cxn modelId="{8DBE948C-36E1-42E9-A23E-E52E02DE1855}" type="presParOf" srcId="{27BE7509-30EE-D649-BECB-9F5847882042}" destId="{7ABB3997-2D81-884A-85B8-0BFCFA4F341E}" srcOrd="0" destOrd="0" presId="urn:microsoft.com/office/officeart/2005/8/layout/hierarchy4"/>
    <dgm:cxn modelId="{D145638D-84AC-449D-829A-AD0E928D5BB7}" type="presParOf" srcId="{27BE7509-30EE-D649-BECB-9F5847882042}" destId="{929F7C6C-8AE1-DF4A-B569-7821286DCF5F}" srcOrd="1" destOrd="0" presId="urn:microsoft.com/office/officeart/2005/8/layout/hierarchy4"/>
    <dgm:cxn modelId="{4E4B2328-522A-4E0B-9CC6-F99FC81E498F}" type="presParOf" srcId="{4779E6F0-C165-044E-9828-3275E3F9512D}" destId="{34C3C705-D7D2-D342-9C9C-0A2BFAACBC93}" srcOrd="1" destOrd="0" presId="urn:microsoft.com/office/officeart/2005/8/layout/hierarchy4"/>
    <dgm:cxn modelId="{A16AE359-6B6C-47A2-BC85-77DF408E2B69}" type="presParOf" srcId="{4779E6F0-C165-044E-9828-3275E3F9512D}" destId="{6C3327C3-AD15-3F4A-BAD3-2C515810AE55}" srcOrd="2" destOrd="0" presId="urn:microsoft.com/office/officeart/2005/8/layout/hierarchy4"/>
    <dgm:cxn modelId="{469B3F7B-BA78-4B93-8E6A-BBE34847FB3C}" type="presParOf" srcId="{6C3327C3-AD15-3F4A-BAD3-2C515810AE55}" destId="{531307F9-8EA1-4C42-B57D-A3CDE7512A1A}" srcOrd="0" destOrd="0" presId="urn:microsoft.com/office/officeart/2005/8/layout/hierarchy4"/>
    <dgm:cxn modelId="{6A5C1CE0-A6FF-4E74-8561-C025A2C17503}" type="presParOf" srcId="{6C3327C3-AD15-3F4A-BAD3-2C515810AE55}" destId="{1CB78CFA-76F3-7742-8DD2-0E9F71A3B9D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1E2D74-0E94-AD4F-BA09-FBB850CEBF4D}" type="doc">
      <dgm:prSet loTypeId="urn:microsoft.com/office/officeart/2005/8/layout/hierarchy4" loCatId="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03A7896-267F-5C41-8E64-20AF71BCABF8}">
      <dgm:prSet phldrT="[Text]"/>
      <dgm:spPr>
        <a:xfrm>
          <a:off x="3919" y="61"/>
          <a:ext cx="989317" cy="981859"/>
        </a:xfrm>
        <a:solidFill>
          <a:schemeClr val="tx1"/>
        </a:solidFill>
      </dgm:spPr>
      <dgm:t>
        <a:bodyPr/>
        <a:lstStyle/>
        <a:p>
          <a:r>
            <a:rPr lang="en-US" b="1" dirty="0" smtClean="0">
              <a:effectLst/>
              <a:latin typeface="Swis721 BT"/>
              <a:ea typeface="+mn-ea"/>
              <a:cs typeface="+mn-cs"/>
            </a:rPr>
            <a:t>Source</a:t>
          </a:r>
          <a:endParaRPr lang="en-US" b="1" dirty="0">
            <a:effectLst/>
            <a:latin typeface="Swis721 BT"/>
            <a:ea typeface="+mn-ea"/>
            <a:cs typeface="+mn-cs"/>
          </a:endParaRPr>
        </a:p>
      </dgm:t>
    </dgm:pt>
    <dgm:pt modelId="{51FC16E5-8108-A440-B5B0-99C4D957F84F}" type="parTrans" cxnId="{0F91004A-2F36-3249-8F2C-A0F5BE5C3459}">
      <dgm:prSet/>
      <dgm:spPr/>
      <dgm:t>
        <a:bodyPr/>
        <a:lstStyle/>
        <a:p>
          <a:endParaRPr lang="en-US">
            <a:solidFill>
              <a:srgbClr val="FFFFFF"/>
            </a:solidFill>
            <a:effectLst>
              <a:outerShdw blurRad="50800" dist="38100" dir="786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7AF61B6B-14D4-F444-A5C2-E306E6B7EB7F}" type="sibTrans" cxnId="{0F91004A-2F36-3249-8F2C-A0F5BE5C3459}">
      <dgm:prSet/>
      <dgm:spPr/>
      <dgm:t>
        <a:bodyPr/>
        <a:lstStyle/>
        <a:p>
          <a:endParaRPr lang="en-US">
            <a:solidFill>
              <a:srgbClr val="FFFFFF"/>
            </a:solidFill>
            <a:effectLst>
              <a:outerShdw blurRad="50800" dist="38100" dir="786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055B7D90-F79B-4D4B-83E2-EF132201D20D}">
      <dgm:prSet phldrT="[Text]"/>
      <dgm:spPr>
        <a:xfrm>
          <a:off x="5449125" y="1148214"/>
          <a:ext cx="989317" cy="981859"/>
        </a:xfrm>
        <a:solidFill>
          <a:srgbClr val="B2B2B2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Fixture Assembly</a:t>
          </a:r>
          <a:endParaRPr lang="en-US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gm:t>
    </dgm:pt>
    <dgm:pt modelId="{BB98E504-6BE4-5F47-9C91-A6650B507BB7}" type="parTrans" cxnId="{09F269BA-77C6-234C-A0E4-A40665ACDC3B}">
      <dgm:prSet/>
      <dgm:spPr/>
      <dgm:t>
        <a:bodyPr/>
        <a:lstStyle/>
        <a:p>
          <a:endParaRPr lang="en-US">
            <a:solidFill>
              <a:srgbClr val="FFFFFF"/>
            </a:solidFill>
            <a:effectLst>
              <a:outerShdw blurRad="50800" dist="38100" dir="786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3D897B63-E60A-7643-8351-42ADA62E6B8F}" type="sibTrans" cxnId="{09F269BA-77C6-234C-A0E4-A40665ACDC3B}">
      <dgm:prSet/>
      <dgm:spPr/>
      <dgm:t>
        <a:bodyPr/>
        <a:lstStyle/>
        <a:p>
          <a:endParaRPr lang="en-US">
            <a:solidFill>
              <a:srgbClr val="FFFFFF"/>
            </a:solidFill>
            <a:effectLst>
              <a:outerShdw blurRad="50800" dist="38100" dir="786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46AE0576-FD1E-A04D-8886-E700CE6561BB}">
      <dgm:prSet phldrT="[Text]"/>
      <dgm:spPr>
        <a:xfrm>
          <a:off x="3919" y="1148214"/>
          <a:ext cx="989317" cy="981859"/>
        </a:xfrm>
        <a:solidFill>
          <a:schemeClr val="bg2">
            <a:lumMod val="25000"/>
          </a:schemeClr>
        </a:solidFill>
      </dgm:spPr>
      <dgm:t>
        <a:bodyPr/>
        <a:lstStyle/>
        <a:p>
          <a:r>
            <a:rPr lang="en-US" dirty="0" smtClean="0">
              <a:effectLst/>
              <a:latin typeface="Swis721 BT"/>
              <a:ea typeface="+mn-ea"/>
              <a:cs typeface="+mn-cs"/>
            </a:rPr>
            <a:t>LED </a:t>
          </a:r>
          <a:br>
            <a:rPr lang="en-US" dirty="0" smtClean="0">
              <a:effectLst/>
              <a:latin typeface="Swis721 BT"/>
              <a:ea typeface="+mn-ea"/>
              <a:cs typeface="+mn-cs"/>
            </a:rPr>
          </a:br>
          <a:r>
            <a:rPr lang="en-US" dirty="0" smtClean="0">
              <a:effectLst/>
              <a:latin typeface="Swis721 BT"/>
              <a:ea typeface="+mn-ea"/>
              <a:cs typeface="+mn-cs"/>
            </a:rPr>
            <a:t>Chip</a:t>
          </a:r>
          <a:endParaRPr lang="en-US" dirty="0">
            <a:effectLst/>
            <a:latin typeface="Swis721 BT"/>
            <a:ea typeface="+mn-ea"/>
            <a:cs typeface="+mn-cs"/>
          </a:endParaRPr>
        </a:p>
      </dgm:t>
    </dgm:pt>
    <dgm:pt modelId="{294BDFAD-9398-E04C-A912-F1B6032A66BD}" type="parTrans" cxnId="{7754FFDE-2B52-AF46-B4A2-64625EDC6BC3}">
      <dgm:prSet/>
      <dgm:spPr/>
      <dgm:t>
        <a:bodyPr/>
        <a:lstStyle/>
        <a:p>
          <a:endParaRPr lang="en-US">
            <a:solidFill>
              <a:srgbClr val="FFFFFF"/>
            </a:solidFill>
            <a:effectLst>
              <a:outerShdw blurRad="50800" dist="38100" dir="786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F85F59B1-0B01-9E41-90F3-72BFC5F6CEAE}" type="sibTrans" cxnId="{7754FFDE-2B52-AF46-B4A2-64625EDC6BC3}">
      <dgm:prSet/>
      <dgm:spPr/>
      <dgm:t>
        <a:bodyPr/>
        <a:lstStyle/>
        <a:p>
          <a:endParaRPr lang="en-US">
            <a:solidFill>
              <a:srgbClr val="FFFFFF"/>
            </a:solidFill>
            <a:effectLst>
              <a:outerShdw blurRad="50800" dist="38100" dir="786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E6A3F222-C11B-EA4D-A398-5C72D55F9A78}">
      <dgm:prSet phldrT="[Text]"/>
      <dgm:spPr>
        <a:xfrm>
          <a:off x="1159442" y="1148214"/>
          <a:ext cx="989317" cy="981859"/>
        </a:xfrm>
        <a:solidFill>
          <a:srgbClr val="B2B2B2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Circuit Board</a:t>
          </a:r>
          <a:endParaRPr lang="en-US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gm:t>
    </dgm:pt>
    <dgm:pt modelId="{1D27CE0A-AA8B-A24C-B7A2-76E5779D9B8B}" type="parTrans" cxnId="{7642188E-F46B-8341-B8BE-CA7AA70970B7}">
      <dgm:prSet/>
      <dgm:spPr/>
      <dgm:t>
        <a:bodyPr/>
        <a:lstStyle/>
        <a:p>
          <a:endParaRPr lang="en-US">
            <a:solidFill>
              <a:srgbClr val="FFFFFF"/>
            </a:solidFill>
            <a:effectLst>
              <a:outerShdw blurRad="50800" dist="38100" dir="786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85AB97D3-AAA0-C148-9ADF-9F3CD86187DF}" type="sibTrans" cxnId="{7642188E-F46B-8341-B8BE-CA7AA70970B7}">
      <dgm:prSet/>
      <dgm:spPr/>
      <dgm:t>
        <a:bodyPr/>
        <a:lstStyle/>
        <a:p>
          <a:endParaRPr lang="en-US">
            <a:solidFill>
              <a:srgbClr val="FFFFFF"/>
            </a:solidFill>
            <a:effectLst>
              <a:outerShdw blurRad="50800" dist="38100" dir="786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D9473755-D4D1-5245-9A86-A946AAA01DCC}">
      <dgm:prSet phldrT="[Text]"/>
      <dgm:spPr>
        <a:xfrm>
          <a:off x="2231863" y="1148214"/>
          <a:ext cx="989317" cy="981859"/>
        </a:xfrm>
        <a:solidFill>
          <a:srgbClr val="B2B2B2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Power Supply</a:t>
          </a:r>
          <a:endParaRPr lang="en-US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gm:t>
    </dgm:pt>
    <dgm:pt modelId="{36BCD65F-BDCB-CA4D-BC5E-938589401FBD}" type="parTrans" cxnId="{76101363-ED04-4342-A883-F13928F8655C}">
      <dgm:prSet/>
      <dgm:spPr/>
      <dgm:t>
        <a:bodyPr/>
        <a:lstStyle/>
        <a:p>
          <a:endParaRPr lang="en-US">
            <a:solidFill>
              <a:srgbClr val="FFFFFF"/>
            </a:solidFill>
            <a:effectLst>
              <a:outerShdw blurRad="50800" dist="38100" dir="786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E30F7F6B-8105-3E42-9888-4BE71C4D83E2}" type="sibTrans" cxnId="{76101363-ED04-4342-A883-F13928F8655C}">
      <dgm:prSet/>
      <dgm:spPr/>
      <dgm:t>
        <a:bodyPr/>
        <a:lstStyle/>
        <a:p>
          <a:endParaRPr lang="en-US">
            <a:solidFill>
              <a:srgbClr val="FFFFFF"/>
            </a:solidFill>
            <a:effectLst>
              <a:outerShdw blurRad="50800" dist="38100" dir="786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1F714213-D52C-B94B-81ED-3F4EA737CF55}">
      <dgm:prSet phldrT="[Text]"/>
      <dgm:spPr>
        <a:xfrm>
          <a:off x="3304284" y="1148214"/>
          <a:ext cx="989317" cy="981859"/>
        </a:xfrm>
        <a:solidFill>
          <a:srgbClr val="B2B2B2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Thermal Mgmt</a:t>
          </a:r>
          <a:endParaRPr lang="en-US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gm:t>
    </dgm:pt>
    <dgm:pt modelId="{E45AB88D-1AD9-074F-86D5-3902FCF0E27E}" type="parTrans" cxnId="{6B103EE3-300A-2B40-B4AB-67F9318A00C2}">
      <dgm:prSet/>
      <dgm:spPr/>
      <dgm:t>
        <a:bodyPr/>
        <a:lstStyle/>
        <a:p>
          <a:endParaRPr lang="en-US">
            <a:solidFill>
              <a:srgbClr val="FFFFFF"/>
            </a:solidFill>
            <a:effectLst>
              <a:outerShdw blurRad="50800" dist="38100" dir="786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ED944F67-36CE-C241-AA40-54F6FE9FB5B9}" type="sibTrans" cxnId="{6B103EE3-300A-2B40-B4AB-67F9318A00C2}">
      <dgm:prSet/>
      <dgm:spPr/>
      <dgm:t>
        <a:bodyPr/>
        <a:lstStyle/>
        <a:p>
          <a:endParaRPr lang="en-US">
            <a:solidFill>
              <a:srgbClr val="FFFFFF"/>
            </a:solidFill>
            <a:effectLst>
              <a:outerShdw blurRad="50800" dist="38100" dir="786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30D3958A-73F5-9D49-86BF-61807E584952}">
      <dgm:prSet phldrT="[Text]"/>
      <dgm:spPr>
        <a:xfrm>
          <a:off x="4376704" y="1148214"/>
          <a:ext cx="989317" cy="981859"/>
        </a:xfrm>
        <a:solidFill>
          <a:srgbClr val="B2B2B2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Light Engine Assembly</a:t>
          </a:r>
          <a:endParaRPr lang="en-US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gm:t>
    </dgm:pt>
    <dgm:pt modelId="{AB1A8288-757D-FE40-8BEB-898967516733}" type="parTrans" cxnId="{1320E3B0-8692-814D-A831-4D546826FEC8}">
      <dgm:prSet/>
      <dgm:spPr/>
      <dgm:t>
        <a:bodyPr/>
        <a:lstStyle/>
        <a:p>
          <a:endParaRPr lang="en-US">
            <a:solidFill>
              <a:srgbClr val="FFFFFF"/>
            </a:solidFill>
            <a:effectLst>
              <a:outerShdw blurRad="50800" dist="38100" dir="786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90980117-3946-D149-8A09-F069AAF9EE50}" type="sibTrans" cxnId="{1320E3B0-8692-814D-A831-4D546826FEC8}">
      <dgm:prSet/>
      <dgm:spPr/>
      <dgm:t>
        <a:bodyPr/>
        <a:lstStyle/>
        <a:p>
          <a:endParaRPr lang="en-US">
            <a:solidFill>
              <a:srgbClr val="FFFFFF"/>
            </a:solidFill>
            <a:effectLst>
              <a:outerShdw blurRad="50800" dist="38100" dir="786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3B8EA319-99C9-4146-A3BB-49A69AC79B8F}">
      <dgm:prSet phldrT="[Text]" custT="1"/>
      <dgm:spPr>
        <a:xfrm>
          <a:off x="1163362" y="0"/>
          <a:ext cx="5279000" cy="981859"/>
        </a:xfrm>
        <a:solidFill>
          <a:srgbClr val="FFC000"/>
        </a:solidFill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Manufacture</a:t>
          </a:r>
          <a:endParaRPr lang="en-US" sz="2000" b="1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gm:t>
    </dgm:pt>
    <dgm:pt modelId="{89AA13BF-2E78-9E4F-B22E-A3AF77A11B4E}" type="sibTrans" cxnId="{ECD3B299-5E81-0B4B-921A-738BFABD61A5}">
      <dgm:prSet/>
      <dgm:spPr/>
      <dgm:t>
        <a:bodyPr/>
        <a:lstStyle/>
        <a:p>
          <a:endParaRPr lang="en-US">
            <a:solidFill>
              <a:srgbClr val="FFFFFF"/>
            </a:solidFill>
            <a:effectLst>
              <a:outerShdw blurRad="50800" dist="38100" dir="786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F7DB86B4-98F5-BA45-AC5A-33B0F83F7EEC}" type="parTrans" cxnId="{ECD3B299-5E81-0B4B-921A-738BFABD61A5}">
      <dgm:prSet/>
      <dgm:spPr/>
      <dgm:t>
        <a:bodyPr/>
        <a:lstStyle/>
        <a:p>
          <a:endParaRPr lang="en-US">
            <a:solidFill>
              <a:srgbClr val="FFFFFF"/>
            </a:solidFill>
            <a:effectLst>
              <a:outerShdw blurRad="50800" dist="38100" dir="78600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69598E99-80A6-2B43-BA3D-640216F2DCC3}" type="pres">
      <dgm:prSet presAssocID="{891E2D74-0E94-AD4F-BA09-FBB850CEBF4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71C0E7D-1A73-CA41-BC92-FB41825E26DA}" type="pres">
      <dgm:prSet presAssocID="{903A7896-267F-5C41-8E64-20AF71BCABF8}" presName="vertOne" presStyleCnt="0"/>
      <dgm:spPr/>
      <dgm:t>
        <a:bodyPr/>
        <a:lstStyle/>
        <a:p>
          <a:endParaRPr lang="en-US"/>
        </a:p>
      </dgm:t>
    </dgm:pt>
    <dgm:pt modelId="{C9E463DC-6EBB-0748-8FEE-7F10AA44195B}" type="pres">
      <dgm:prSet presAssocID="{903A7896-267F-5C41-8E64-20AF71BCABF8}" presName="txOne" presStyleLbl="node0" presStyleIdx="0" presStyleCnt="2" custLinFactY="-1346" custLinFactNeighborX="-40413" custLinFactNeighborY="-100000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F6752B32-C9F1-564D-9323-89EE3643E326}" type="pres">
      <dgm:prSet presAssocID="{903A7896-267F-5C41-8E64-20AF71BCABF8}" presName="parTransOne" presStyleCnt="0"/>
      <dgm:spPr/>
      <dgm:t>
        <a:bodyPr/>
        <a:lstStyle/>
        <a:p>
          <a:endParaRPr lang="en-US"/>
        </a:p>
      </dgm:t>
    </dgm:pt>
    <dgm:pt modelId="{B8D5F549-2D53-A140-BCA5-A3E752C3830F}" type="pres">
      <dgm:prSet presAssocID="{903A7896-267F-5C41-8E64-20AF71BCABF8}" presName="horzOne" presStyleCnt="0"/>
      <dgm:spPr/>
      <dgm:t>
        <a:bodyPr/>
        <a:lstStyle/>
        <a:p>
          <a:endParaRPr lang="en-US"/>
        </a:p>
      </dgm:t>
    </dgm:pt>
    <dgm:pt modelId="{8F5157C7-D333-EA49-B1A5-CAAE4299D09B}" type="pres">
      <dgm:prSet presAssocID="{46AE0576-FD1E-A04D-8886-E700CE6561BB}" presName="vertTwo" presStyleCnt="0"/>
      <dgm:spPr/>
      <dgm:t>
        <a:bodyPr/>
        <a:lstStyle/>
        <a:p>
          <a:endParaRPr lang="en-US"/>
        </a:p>
      </dgm:t>
    </dgm:pt>
    <dgm:pt modelId="{70DA5BA8-74CF-0348-B62A-3571C6C2706F}" type="pres">
      <dgm:prSet presAssocID="{46AE0576-FD1E-A04D-8886-E700CE6561BB}" presName="txTwo" presStyleLbl="node2" presStyleIdx="0" presStyleCnt="6" custLinFactNeighborX="-1002" custLinFactNeighborY="65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75D25D90-85D1-7E4C-B601-884D9591D753}" type="pres">
      <dgm:prSet presAssocID="{46AE0576-FD1E-A04D-8886-E700CE6561BB}" presName="horzTwo" presStyleCnt="0"/>
      <dgm:spPr/>
      <dgm:t>
        <a:bodyPr/>
        <a:lstStyle/>
        <a:p>
          <a:endParaRPr lang="en-US"/>
        </a:p>
      </dgm:t>
    </dgm:pt>
    <dgm:pt modelId="{E0F628D1-5760-8A46-8D4D-2DBB8B48129F}" type="pres">
      <dgm:prSet presAssocID="{7AF61B6B-14D4-F444-A5C2-E306E6B7EB7F}" presName="sibSpaceOne" presStyleCnt="0"/>
      <dgm:spPr/>
      <dgm:t>
        <a:bodyPr/>
        <a:lstStyle/>
        <a:p>
          <a:endParaRPr lang="en-US"/>
        </a:p>
      </dgm:t>
    </dgm:pt>
    <dgm:pt modelId="{FBF7D09E-0758-9345-A63D-9DB2EA6F6FA7}" type="pres">
      <dgm:prSet presAssocID="{3B8EA319-99C9-4146-A3BB-49A69AC79B8F}" presName="vertOne" presStyleCnt="0"/>
      <dgm:spPr/>
      <dgm:t>
        <a:bodyPr/>
        <a:lstStyle/>
        <a:p>
          <a:endParaRPr lang="en-US"/>
        </a:p>
      </dgm:t>
    </dgm:pt>
    <dgm:pt modelId="{1BD96BAB-6A61-B84E-A205-F045F01340EC}" type="pres">
      <dgm:prSet presAssocID="{3B8EA319-99C9-4146-A3BB-49A69AC79B8F}" presName="txOne" presStyleLbl="node0" presStyleIdx="1" presStyleCnt="2" custLinFactY="-18699" custLinFactNeighborX="48990" custLinFactNeighborY="-100000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22F722F4-DF4B-5D4F-9AB5-206F14700C24}" type="pres">
      <dgm:prSet presAssocID="{3B8EA319-99C9-4146-A3BB-49A69AC79B8F}" presName="parTransOne" presStyleCnt="0"/>
      <dgm:spPr/>
      <dgm:t>
        <a:bodyPr/>
        <a:lstStyle/>
        <a:p>
          <a:endParaRPr lang="en-US"/>
        </a:p>
      </dgm:t>
    </dgm:pt>
    <dgm:pt modelId="{4779E6F0-C165-044E-9828-3275E3F9512D}" type="pres">
      <dgm:prSet presAssocID="{3B8EA319-99C9-4146-A3BB-49A69AC79B8F}" presName="horzOne" presStyleCnt="0"/>
      <dgm:spPr/>
      <dgm:t>
        <a:bodyPr/>
        <a:lstStyle/>
        <a:p>
          <a:endParaRPr lang="en-US"/>
        </a:p>
      </dgm:t>
    </dgm:pt>
    <dgm:pt modelId="{27BE7509-30EE-D649-BECB-9F5847882042}" type="pres">
      <dgm:prSet presAssocID="{E6A3F222-C11B-EA4D-A398-5C72D55F9A78}" presName="vertTwo" presStyleCnt="0"/>
      <dgm:spPr/>
      <dgm:t>
        <a:bodyPr/>
        <a:lstStyle/>
        <a:p>
          <a:endParaRPr lang="en-US"/>
        </a:p>
      </dgm:t>
    </dgm:pt>
    <dgm:pt modelId="{7ABB3997-2D81-884A-85B8-0BFCFA4F341E}" type="pres">
      <dgm:prSet presAssocID="{E6A3F222-C11B-EA4D-A398-5C72D55F9A78}" presName="txTwo" presStyleLbl="node2" presStyleIdx="1" presStyleCnt="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29F7C6C-8AE1-DF4A-B569-7821286DCF5F}" type="pres">
      <dgm:prSet presAssocID="{E6A3F222-C11B-EA4D-A398-5C72D55F9A78}" presName="horzTwo" presStyleCnt="0"/>
      <dgm:spPr/>
      <dgm:t>
        <a:bodyPr/>
        <a:lstStyle/>
        <a:p>
          <a:endParaRPr lang="en-US"/>
        </a:p>
      </dgm:t>
    </dgm:pt>
    <dgm:pt modelId="{34C3C705-D7D2-D342-9C9C-0A2BFAACBC93}" type="pres">
      <dgm:prSet presAssocID="{85AB97D3-AAA0-C148-9ADF-9F3CD86187DF}" presName="sibSpaceTwo" presStyleCnt="0"/>
      <dgm:spPr/>
      <dgm:t>
        <a:bodyPr/>
        <a:lstStyle/>
        <a:p>
          <a:endParaRPr lang="en-US"/>
        </a:p>
      </dgm:t>
    </dgm:pt>
    <dgm:pt modelId="{30CA1B92-B219-184C-AC06-3DC7E11DEDD3}" type="pres">
      <dgm:prSet presAssocID="{D9473755-D4D1-5245-9A86-A946AAA01DCC}" presName="vertTwo" presStyleCnt="0"/>
      <dgm:spPr/>
      <dgm:t>
        <a:bodyPr/>
        <a:lstStyle/>
        <a:p>
          <a:endParaRPr lang="en-US"/>
        </a:p>
      </dgm:t>
    </dgm:pt>
    <dgm:pt modelId="{ED600373-E0CF-FB4D-8B20-FCDD86EE4887}" type="pres">
      <dgm:prSet presAssocID="{D9473755-D4D1-5245-9A86-A946AAA01DCC}" presName="txTwo" presStyleLbl="node2" presStyleIdx="2" presStyleCnt="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5DE1EE2F-148E-6548-A44A-3AACD950472F}" type="pres">
      <dgm:prSet presAssocID="{D9473755-D4D1-5245-9A86-A946AAA01DCC}" presName="horzTwo" presStyleCnt="0"/>
      <dgm:spPr/>
      <dgm:t>
        <a:bodyPr/>
        <a:lstStyle/>
        <a:p>
          <a:endParaRPr lang="en-US"/>
        </a:p>
      </dgm:t>
    </dgm:pt>
    <dgm:pt modelId="{E6D02417-D371-454C-AD5B-8C7056F5ECE2}" type="pres">
      <dgm:prSet presAssocID="{E30F7F6B-8105-3E42-9888-4BE71C4D83E2}" presName="sibSpaceTwo" presStyleCnt="0"/>
      <dgm:spPr/>
      <dgm:t>
        <a:bodyPr/>
        <a:lstStyle/>
        <a:p>
          <a:endParaRPr lang="en-US"/>
        </a:p>
      </dgm:t>
    </dgm:pt>
    <dgm:pt modelId="{A5FBA6F4-9649-5D44-94EC-43BD0DE10B27}" type="pres">
      <dgm:prSet presAssocID="{1F714213-D52C-B94B-81ED-3F4EA737CF55}" presName="vertTwo" presStyleCnt="0"/>
      <dgm:spPr/>
      <dgm:t>
        <a:bodyPr/>
        <a:lstStyle/>
        <a:p>
          <a:endParaRPr lang="en-US"/>
        </a:p>
      </dgm:t>
    </dgm:pt>
    <dgm:pt modelId="{AD001ED5-B57C-F641-AD01-4D1422B2F807}" type="pres">
      <dgm:prSet presAssocID="{1F714213-D52C-B94B-81ED-3F4EA737CF55}" presName="txTwo" presStyleLbl="node2" presStyleIdx="3" presStyleCnt="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51DCBCB-9DE3-1E49-85A0-4E3A5604F5A6}" type="pres">
      <dgm:prSet presAssocID="{1F714213-D52C-B94B-81ED-3F4EA737CF55}" presName="horzTwo" presStyleCnt="0"/>
      <dgm:spPr/>
      <dgm:t>
        <a:bodyPr/>
        <a:lstStyle/>
        <a:p>
          <a:endParaRPr lang="en-US"/>
        </a:p>
      </dgm:t>
    </dgm:pt>
    <dgm:pt modelId="{4397716C-4749-2B4A-9ED9-6C8020D27844}" type="pres">
      <dgm:prSet presAssocID="{ED944F67-36CE-C241-AA40-54F6FE9FB5B9}" presName="sibSpaceTwo" presStyleCnt="0"/>
      <dgm:spPr/>
      <dgm:t>
        <a:bodyPr/>
        <a:lstStyle/>
        <a:p>
          <a:endParaRPr lang="en-US"/>
        </a:p>
      </dgm:t>
    </dgm:pt>
    <dgm:pt modelId="{A7053265-1B67-8E47-9997-DB59EC78FE9D}" type="pres">
      <dgm:prSet presAssocID="{30D3958A-73F5-9D49-86BF-61807E584952}" presName="vertTwo" presStyleCnt="0"/>
      <dgm:spPr/>
      <dgm:t>
        <a:bodyPr/>
        <a:lstStyle/>
        <a:p>
          <a:endParaRPr lang="en-US"/>
        </a:p>
      </dgm:t>
    </dgm:pt>
    <dgm:pt modelId="{FC76FB25-0597-1F46-8A25-ACDDB545E089}" type="pres">
      <dgm:prSet presAssocID="{30D3958A-73F5-9D49-86BF-61807E584952}" presName="txTwo" presStyleLbl="node2" presStyleIdx="4" presStyleCnt="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A2013ABE-BD4E-FE48-ABE5-9FFCDBD36CA3}" type="pres">
      <dgm:prSet presAssocID="{30D3958A-73F5-9D49-86BF-61807E584952}" presName="horzTwo" presStyleCnt="0"/>
      <dgm:spPr/>
      <dgm:t>
        <a:bodyPr/>
        <a:lstStyle/>
        <a:p>
          <a:endParaRPr lang="en-US"/>
        </a:p>
      </dgm:t>
    </dgm:pt>
    <dgm:pt modelId="{2C60099B-A772-ED4D-AA59-F568F60986A9}" type="pres">
      <dgm:prSet presAssocID="{90980117-3946-D149-8A09-F069AAF9EE50}" presName="sibSpaceTwo" presStyleCnt="0"/>
      <dgm:spPr/>
      <dgm:t>
        <a:bodyPr/>
        <a:lstStyle/>
        <a:p>
          <a:endParaRPr lang="en-US"/>
        </a:p>
      </dgm:t>
    </dgm:pt>
    <dgm:pt modelId="{6C3327C3-AD15-3F4A-BAD3-2C515810AE55}" type="pres">
      <dgm:prSet presAssocID="{055B7D90-F79B-4D4B-83E2-EF132201D20D}" presName="vertTwo" presStyleCnt="0"/>
      <dgm:spPr/>
      <dgm:t>
        <a:bodyPr/>
        <a:lstStyle/>
        <a:p>
          <a:endParaRPr lang="en-US"/>
        </a:p>
      </dgm:t>
    </dgm:pt>
    <dgm:pt modelId="{531307F9-8EA1-4C42-B57D-A3CDE7512A1A}" type="pres">
      <dgm:prSet presAssocID="{055B7D90-F79B-4D4B-83E2-EF132201D20D}" presName="txTwo" presStyleLbl="node2" presStyleIdx="5" presStyleCnt="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1CB78CFA-76F3-7742-8DD2-0E9F71A3B9D9}" type="pres">
      <dgm:prSet presAssocID="{055B7D90-F79B-4D4B-83E2-EF132201D20D}" presName="horzTwo" presStyleCnt="0"/>
      <dgm:spPr/>
      <dgm:t>
        <a:bodyPr/>
        <a:lstStyle/>
        <a:p>
          <a:endParaRPr lang="en-US"/>
        </a:p>
      </dgm:t>
    </dgm:pt>
  </dgm:ptLst>
  <dgm:cxnLst>
    <dgm:cxn modelId="{0603CB0F-FFBA-41F3-A692-08076C11BACF}" type="presOf" srcId="{891E2D74-0E94-AD4F-BA09-FBB850CEBF4D}" destId="{69598E99-80A6-2B43-BA3D-640216F2DCC3}" srcOrd="0" destOrd="0" presId="urn:microsoft.com/office/officeart/2005/8/layout/hierarchy4"/>
    <dgm:cxn modelId="{AA792463-F71F-4D3A-A359-A111F7FFEA61}" type="presOf" srcId="{46AE0576-FD1E-A04D-8886-E700CE6561BB}" destId="{70DA5BA8-74CF-0348-B62A-3571C6C2706F}" srcOrd="0" destOrd="0" presId="urn:microsoft.com/office/officeart/2005/8/layout/hierarchy4"/>
    <dgm:cxn modelId="{F135AF0B-62DF-4E7C-B682-A1386D52DB64}" type="presOf" srcId="{3B8EA319-99C9-4146-A3BB-49A69AC79B8F}" destId="{1BD96BAB-6A61-B84E-A205-F045F01340EC}" srcOrd="0" destOrd="0" presId="urn:microsoft.com/office/officeart/2005/8/layout/hierarchy4"/>
    <dgm:cxn modelId="{F75C2249-B1B4-4B8C-B4D6-A12A553BA3BF}" type="presOf" srcId="{30D3958A-73F5-9D49-86BF-61807E584952}" destId="{FC76FB25-0597-1F46-8A25-ACDDB545E089}" srcOrd="0" destOrd="0" presId="urn:microsoft.com/office/officeart/2005/8/layout/hierarchy4"/>
    <dgm:cxn modelId="{66BAA480-2F12-4DDB-92A3-DD22B0060BE4}" type="presOf" srcId="{1F714213-D52C-B94B-81ED-3F4EA737CF55}" destId="{AD001ED5-B57C-F641-AD01-4D1422B2F807}" srcOrd="0" destOrd="0" presId="urn:microsoft.com/office/officeart/2005/8/layout/hierarchy4"/>
    <dgm:cxn modelId="{7754FFDE-2B52-AF46-B4A2-64625EDC6BC3}" srcId="{903A7896-267F-5C41-8E64-20AF71BCABF8}" destId="{46AE0576-FD1E-A04D-8886-E700CE6561BB}" srcOrd="0" destOrd="0" parTransId="{294BDFAD-9398-E04C-A912-F1B6032A66BD}" sibTransId="{F85F59B1-0B01-9E41-90F3-72BFC5F6CEAE}"/>
    <dgm:cxn modelId="{0F91004A-2F36-3249-8F2C-A0F5BE5C3459}" srcId="{891E2D74-0E94-AD4F-BA09-FBB850CEBF4D}" destId="{903A7896-267F-5C41-8E64-20AF71BCABF8}" srcOrd="0" destOrd="0" parTransId="{51FC16E5-8108-A440-B5B0-99C4D957F84F}" sibTransId="{7AF61B6B-14D4-F444-A5C2-E306E6B7EB7F}"/>
    <dgm:cxn modelId="{4DD9EEF4-BFC3-4B27-890D-9AC6BF9AB8C3}" type="presOf" srcId="{055B7D90-F79B-4D4B-83E2-EF132201D20D}" destId="{531307F9-8EA1-4C42-B57D-A3CDE7512A1A}" srcOrd="0" destOrd="0" presId="urn:microsoft.com/office/officeart/2005/8/layout/hierarchy4"/>
    <dgm:cxn modelId="{ECD3B299-5E81-0B4B-921A-738BFABD61A5}" srcId="{891E2D74-0E94-AD4F-BA09-FBB850CEBF4D}" destId="{3B8EA319-99C9-4146-A3BB-49A69AC79B8F}" srcOrd="1" destOrd="0" parTransId="{F7DB86B4-98F5-BA45-AC5A-33B0F83F7EEC}" sibTransId="{89AA13BF-2E78-9E4F-B22E-A3AF77A11B4E}"/>
    <dgm:cxn modelId="{2DE789E1-57B3-465C-ADE7-B5B80CC105B6}" type="presOf" srcId="{E6A3F222-C11B-EA4D-A398-5C72D55F9A78}" destId="{7ABB3997-2D81-884A-85B8-0BFCFA4F341E}" srcOrd="0" destOrd="0" presId="urn:microsoft.com/office/officeart/2005/8/layout/hierarchy4"/>
    <dgm:cxn modelId="{EF7D4F15-A498-4C0D-803F-4FA75ED8D312}" type="presOf" srcId="{903A7896-267F-5C41-8E64-20AF71BCABF8}" destId="{C9E463DC-6EBB-0748-8FEE-7F10AA44195B}" srcOrd="0" destOrd="0" presId="urn:microsoft.com/office/officeart/2005/8/layout/hierarchy4"/>
    <dgm:cxn modelId="{9A7C4087-34B7-4BEC-BBD4-101EF6AFA244}" type="presOf" srcId="{D9473755-D4D1-5245-9A86-A946AAA01DCC}" destId="{ED600373-E0CF-FB4D-8B20-FCDD86EE4887}" srcOrd="0" destOrd="0" presId="urn:microsoft.com/office/officeart/2005/8/layout/hierarchy4"/>
    <dgm:cxn modelId="{7642188E-F46B-8341-B8BE-CA7AA70970B7}" srcId="{3B8EA319-99C9-4146-A3BB-49A69AC79B8F}" destId="{E6A3F222-C11B-EA4D-A398-5C72D55F9A78}" srcOrd="0" destOrd="0" parTransId="{1D27CE0A-AA8B-A24C-B7A2-76E5779D9B8B}" sibTransId="{85AB97D3-AAA0-C148-9ADF-9F3CD86187DF}"/>
    <dgm:cxn modelId="{09F269BA-77C6-234C-A0E4-A40665ACDC3B}" srcId="{3B8EA319-99C9-4146-A3BB-49A69AC79B8F}" destId="{055B7D90-F79B-4D4B-83E2-EF132201D20D}" srcOrd="4" destOrd="0" parTransId="{BB98E504-6BE4-5F47-9C91-A6650B507BB7}" sibTransId="{3D897B63-E60A-7643-8351-42ADA62E6B8F}"/>
    <dgm:cxn modelId="{6B103EE3-300A-2B40-B4AB-67F9318A00C2}" srcId="{3B8EA319-99C9-4146-A3BB-49A69AC79B8F}" destId="{1F714213-D52C-B94B-81ED-3F4EA737CF55}" srcOrd="2" destOrd="0" parTransId="{E45AB88D-1AD9-074F-86D5-3902FCF0E27E}" sibTransId="{ED944F67-36CE-C241-AA40-54F6FE9FB5B9}"/>
    <dgm:cxn modelId="{1320E3B0-8692-814D-A831-4D546826FEC8}" srcId="{3B8EA319-99C9-4146-A3BB-49A69AC79B8F}" destId="{30D3958A-73F5-9D49-86BF-61807E584952}" srcOrd="3" destOrd="0" parTransId="{AB1A8288-757D-FE40-8BEB-898967516733}" sibTransId="{90980117-3946-D149-8A09-F069AAF9EE50}"/>
    <dgm:cxn modelId="{76101363-ED04-4342-A883-F13928F8655C}" srcId="{3B8EA319-99C9-4146-A3BB-49A69AC79B8F}" destId="{D9473755-D4D1-5245-9A86-A946AAA01DCC}" srcOrd="1" destOrd="0" parTransId="{36BCD65F-BDCB-CA4D-BC5E-938589401FBD}" sibTransId="{E30F7F6B-8105-3E42-9888-4BE71C4D83E2}"/>
    <dgm:cxn modelId="{9756871E-08BF-4ABE-9103-72E043D1D40F}" type="presParOf" srcId="{69598E99-80A6-2B43-BA3D-640216F2DCC3}" destId="{C71C0E7D-1A73-CA41-BC92-FB41825E26DA}" srcOrd="0" destOrd="0" presId="urn:microsoft.com/office/officeart/2005/8/layout/hierarchy4"/>
    <dgm:cxn modelId="{1A5464C5-7919-4217-9A91-E9B32CFE80E1}" type="presParOf" srcId="{C71C0E7D-1A73-CA41-BC92-FB41825E26DA}" destId="{C9E463DC-6EBB-0748-8FEE-7F10AA44195B}" srcOrd="0" destOrd="0" presId="urn:microsoft.com/office/officeart/2005/8/layout/hierarchy4"/>
    <dgm:cxn modelId="{227A7C45-B87B-40B7-B7DF-FF56D43EC555}" type="presParOf" srcId="{C71C0E7D-1A73-CA41-BC92-FB41825E26DA}" destId="{F6752B32-C9F1-564D-9323-89EE3643E326}" srcOrd="1" destOrd="0" presId="urn:microsoft.com/office/officeart/2005/8/layout/hierarchy4"/>
    <dgm:cxn modelId="{B11E0D89-83AB-47D5-805D-229E647A2E99}" type="presParOf" srcId="{C71C0E7D-1A73-CA41-BC92-FB41825E26DA}" destId="{B8D5F549-2D53-A140-BCA5-A3E752C3830F}" srcOrd="2" destOrd="0" presId="urn:microsoft.com/office/officeart/2005/8/layout/hierarchy4"/>
    <dgm:cxn modelId="{8E877E6D-D713-4814-B004-D001A092E1F3}" type="presParOf" srcId="{B8D5F549-2D53-A140-BCA5-A3E752C3830F}" destId="{8F5157C7-D333-EA49-B1A5-CAAE4299D09B}" srcOrd="0" destOrd="0" presId="urn:microsoft.com/office/officeart/2005/8/layout/hierarchy4"/>
    <dgm:cxn modelId="{363E15FC-D700-4F5D-AAF6-F42FB37E6C03}" type="presParOf" srcId="{8F5157C7-D333-EA49-B1A5-CAAE4299D09B}" destId="{70DA5BA8-74CF-0348-B62A-3571C6C2706F}" srcOrd="0" destOrd="0" presId="urn:microsoft.com/office/officeart/2005/8/layout/hierarchy4"/>
    <dgm:cxn modelId="{583C1C75-FDEF-4C00-8CC7-0183B5A9AB72}" type="presParOf" srcId="{8F5157C7-D333-EA49-B1A5-CAAE4299D09B}" destId="{75D25D90-85D1-7E4C-B601-884D9591D753}" srcOrd="1" destOrd="0" presId="urn:microsoft.com/office/officeart/2005/8/layout/hierarchy4"/>
    <dgm:cxn modelId="{94712C35-1BD2-47A0-8BFD-DFCD190AD202}" type="presParOf" srcId="{69598E99-80A6-2B43-BA3D-640216F2DCC3}" destId="{E0F628D1-5760-8A46-8D4D-2DBB8B48129F}" srcOrd="1" destOrd="0" presId="urn:microsoft.com/office/officeart/2005/8/layout/hierarchy4"/>
    <dgm:cxn modelId="{F3796035-563C-4374-80B6-2962683077A6}" type="presParOf" srcId="{69598E99-80A6-2B43-BA3D-640216F2DCC3}" destId="{FBF7D09E-0758-9345-A63D-9DB2EA6F6FA7}" srcOrd="2" destOrd="0" presId="urn:microsoft.com/office/officeart/2005/8/layout/hierarchy4"/>
    <dgm:cxn modelId="{CE3BF56B-1B02-4AAD-965E-154BEA40EFED}" type="presParOf" srcId="{FBF7D09E-0758-9345-A63D-9DB2EA6F6FA7}" destId="{1BD96BAB-6A61-B84E-A205-F045F01340EC}" srcOrd="0" destOrd="0" presId="urn:microsoft.com/office/officeart/2005/8/layout/hierarchy4"/>
    <dgm:cxn modelId="{65A23620-4EEB-45D1-9F69-82BB7CC96383}" type="presParOf" srcId="{FBF7D09E-0758-9345-A63D-9DB2EA6F6FA7}" destId="{22F722F4-DF4B-5D4F-9AB5-206F14700C24}" srcOrd="1" destOrd="0" presId="urn:microsoft.com/office/officeart/2005/8/layout/hierarchy4"/>
    <dgm:cxn modelId="{9B79892A-3EDF-4A5D-BDAB-2E5F75EE2544}" type="presParOf" srcId="{FBF7D09E-0758-9345-A63D-9DB2EA6F6FA7}" destId="{4779E6F0-C165-044E-9828-3275E3F9512D}" srcOrd="2" destOrd="0" presId="urn:microsoft.com/office/officeart/2005/8/layout/hierarchy4"/>
    <dgm:cxn modelId="{F5857A92-8606-4719-8FD1-5563686505C9}" type="presParOf" srcId="{4779E6F0-C165-044E-9828-3275E3F9512D}" destId="{27BE7509-30EE-D649-BECB-9F5847882042}" srcOrd="0" destOrd="0" presId="urn:microsoft.com/office/officeart/2005/8/layout/hierarchy4"/>
    <dgm:cxn modelId="{C3001295-B93E-431B-9195-3662CC2F3A65}" type="presParOf" srcId="{27BE7509-30EE-D649-BECB-9F5847882042}" destId="{7ABB3997-2D81-884A-85B8-0BFCFA4F341E}" srcOrd="0" destOrd="0" presId="urn:microsoft.com/office/officeart/2005/8/layout/hierarchy4"/>
    <dgm:cxn modelId="{9BF837DE-2A61-44CD-AD99-9FE2EC026CB7}" type="presParOf" srcId="{27BE7509-30EE-D649-BECB-9F5847882042}" destId="{929F7C6C-8AE1-DF4A-B569-7821286DCF5F}" srcOrd="1" destOrd="0" presId="urn:microsoft.com/office/officeart/2005/8/layout/hierarchy4"/>
    <dgm:cxn modelId="{CEC4A045-6342-4246-85C2-DC75F10DCCBC}" type="presParOf" srcId="{4779E6F0-C165-044E-9828-3275E3F9512D}" destId="{34C3C705-D7D2-D342-9C9C-0A2BFAACBC93}" srcOrd="1" destOrd="0" presId="urn:microsoft.com/office/officeart/2005/8/layout/hierarchy4"/>
    <dgm:cxn modelId="{A37BF1EF-CC0C-43FC-B2D5-AA610ABF108D}" type="presParOf" srcId="{4779E6F0-C165-044E-9828-3275E3F9512D}" destId="{30CA1B92-B219-184C-AC06-3DC7E11DEDD3}" srcOrd="2" destOrd="0" presId="urn:microsoft.com/office/officeart/2005/8/layout/hierarchy4"/>
    <dgm:cxn modelId="{0F36C04F-03BA-48C2-84BE-33D63B66D5A4}" type="presParOf" srcId="{30CA1B92-B219-184C-AC06-3DC7E11DEDD3}" destId="{ED600373-E0CF-FB4D-8B20-FCDD86EE4887}" srcOrd="0" destOrd="0" presId="urn:microsoft.com/office/officeart/2005/8/layout/hierarchy4"/>
    <dgm:cxn modelId="{97B768DD-22FD-4AE2-B1DC-4778C8B124E4}" type="presParOf" srcId="{30CA1B92-B219-184C-AC06-3DC7E11DEDD3}" destId="{5DE1EE2F-148E-6548-A44A-3AACD950472F}" srcOrd="1" destOrd="0" presId="urn:microsoft.com/office/officeart/2005/8/layout/hierarchy4"/>
    <dgm:cxn modelId="{9316C2A8-9A5C-4A29-BDB4-36179EBB98A8}" type="presParOf" srcId="{4779E6F0-C165-044E-9828-3275E3F9512D}" destId="{E6D02417-D371-454C-AD5B-8C7056F5ECE2}" srcOrd="3" destOrd="0" presId="urn:microsoft.com/office/officeart/2005/8/layout/hierarchy4"/>
    <dgm:cxn modelId="{AB656210-2406-47BA-8B44-1F49556B591A}" type="presParOf" srcId="{4779E6F0-C165-044E-9828-3275E3F9512D}" destId="{A5FBA6F4-9649-5D44-94EC-43BD0DE10B27}" srcOrd="4" destOrd="0" presId="urn:microsoft.com/office/officeart/2005/8/layout/hierarchy4"/>
    <dgm:cxn modelId="{B6EA5240-8974-4295-91FB-69CE4DD04C2F}" type="presParOf" srcId="{A5FBA6F4-9649-5D44-94EC-43BD0DE10B27}" destId="{AD001ED5-B57C-F641-AD01-4D1422B2F807}" srcOrd="0" destOrd="0" presId="urn:microsoft.com/office/officeart/2005/8/layout/hierarchy4"/>
    <dgm:cxn modelId="{E56577BD-2D36-46CA-AB86-FDDFAA64CEEB}" type="presParOf" srcId="{A5FBA6F4-9649-5D44-94EC-43BD0DE10B27}" destId="{451DCBCB-9DE3-1E49-85A0-4E3A5604F5A6}" srcOrd="1" destOrd="0" presId="urn:microsoft.com/office/officeart/2005/8/layout/hierarchy4"/>
    <dgm:cxn modelId="{DDCC0313-DA35-4374-80E6-932DF595D67D}" type="presParOf" srcId="{4779E6F0-C165-044E-9828-3275E3F9512D}" destId="{4397716C-4749-2B4A-9ED9-6C8020D27844}" srcOrd="5" destOrd="0" presId="urn:microsoft.com/office/officeart/2005/8/layout/hierarchy4"/>
    <dgm:cxn modelId="{32CF1594-4804-42C6-9BB4-D27629EB92D1}" type="presParOf" srcId="{4779E6F0-C165-044E-9828-3275E3F9512D}" destId="{A7053265-1B67-8E47-9997-DB59EC78FE9D}" srcOrd="6" destOrd="0" presId="urn:microsoft.com/office/officeart/2005/8/layout/hierarchy4"/>
    <dgm:cxn modelId="{EFC3E276-1A38-4185-B0D1-DCD1A5EE8410}" type="presParOf" srcId="{A7053265-1B67-8E47-9997-DB59EC78FE9D}" destId="{FC76FB25-0597-1F46-8A25-ACDDB545E089}" srcOrd="0" destOrd="0" presId="urn:microsoft.com/office/officeart/2005/8/layout/hierarchy4"/>
    <dgm:cxn modelId="{41799ED3-2560-46A5-9EB2-9A1FF095271F}" type="presParOf" srcId="{A7053265-1B67-8E47-9997-DB59EC78FE9D}" destId="{A2013ABE-BD4E-FE48-ABE5-9FFCDBD36CA3}" srcOrd="1" destOrd="0" presId="urn:microsoft.com/office/officeart/2005/8/layout/hierarchy4"/>
    <dgm:cxn modelId="{9269B407-8639-4F2D-9078-5A0B46873E00}" type="presParOf" srcId="{4779E6F0-C165-044E-9828-3275E3F9512D}" destId="{2C60099B-A772-ED4D-AA59-F568F60986A9}" srcOrd="7" destOrd="0" presId="urn:microsoft.com/office/officeart/2005/8/layout/hierarchy4"/>
    <dgm:cxn modelId="{017FB007-9EF8-490D-A69C-A5F04678ECC6}" type="presParOf" srcId="{4779E6F0-C165-044E-9828-3275E3F9512D}" destId="{6C3327C3-AD15-3F4A-BAD3-2C515810AE55}" srcOrd="8" destOrd="0" presId="urn:microsoft.com/office/officeart/2005/8/layout/hierarchy4"/>
    <dgm:cxn modelId="{C3659DE5-2B81-4FD9-AE46-CE6FD14531E5}" type="presParOf" srcId="{6C3327C3-AD15-3F4A-BAD3-2C515810AE55}" destId="{531307F9-8EA1-4C42-B57D-A3CDE7512A1A}" srcOrd="0" destOrd="0" presId="urn:microsoft.com/office/officeart/2005/8/layout/hierarchy4"/>
    <dgm:cxn modelId="{21909654-963B-47BF-8543-46275C515F43}" type="presParOf" srcId="{6C3327C3-AD15-3F4A-BAD3-2C515810AE55}" destId="{1CB78CFA-76F3-7742-8DD2-0E9F71A3B9D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251E95-EBD2-4B4F-B196-7C9D7E1B707B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7A2532-A74A-4C98-9B5B-4488800B1A88}">
      <dgm:prSet phldrT="[Text]" custT="1"/>
      <dgm:spPr/>
      <dgm:t>
        <a:bodyPr/>
        <a:lstStyle/>
        <a:p>
          <a:r>
            <a:rPr lang="en-US" sz="1600" b="1" dirty="0" smtClean="0"/>
            <a:t>Complexity &amp; Cost</a:t>
          </a:r>
          <a:endParaRPr lang="en-US" sz="1600" b="1" dirty="0"/>
        </a:p>
      </dgm:t>
    </dgm:pt>
    <dgm:pt modelId="{43B6C0CB-228D-46D5-BD91-39E385295B0A}" type="parTrans" cxnId="{611CCD88-AD89-45B6-9DC8-7DAD8BD0C8E0}">
      <dgm:prSet/>
      <dgm:spPr/>
      <dgm:t>
        <a:bodyPr/>
        <a:lstStyle/>
        <a:p>
          <a:endParaRPr lang="en-US"/>
        </a:p>
      </dgm:t>
    </dgm:pt>
    <dgm:pt modelId="{0C153879-04DE-409C-B777-16CB569D015D}" type="sibTrans" cxnId="{611CCD88-AD89-45B6-9DC8-7DAD8BD0C8E0}">
      <dgm:prSet/>
      <dgm:spPr/>
      <dgm:t>
        <a:bodyPr/>
        <a:lstStyle/>
        <a:p>
          <a:endParaRPr lang="en-US"/>
        </a:p>
      </dgm:t>
    </dgm:pt>
    <dgm:pt modelId="{4C4120E9-BC68-499B-8155-E61991F09756}">
      <dgm:prSet phldrT="[Text]" custT="1"/>
      <dgm:spPr/>
      <dgm:t>
        <a:bodyPr/>
        <a:lstStyle/>
        <a:p>
          <a:r>
            <a:rPr lang="en-US" sz="1600" b="1" dirty="0" smtClean="0"/>
            <a:t>Performance </a:t>
          </a:r>
          <a:endParaRPr lang="en-US" sz="1600" b="1" dirty="0"/>
        </a:p>
      </dgm:t>
    </dgm:pt>
    <dgm:pt modelId="{CAF675DF-6CEA-49C7-9E8D-D9838E59DC00}" type="parTrans" cxnId="{E54DD5B5-B7A3-4239-9533-C802B496F7D3}">
      <dgm:prSet/>
      <dgm:spPr/>
      <dgm:t>
        <a:bodyPr/>
        <a:lstStyle/>
        <a:p>
          <a:endParaRPr lang="en-US"/>
        </a:p>
      </dgm:t>
    </dgm:pt>
    <dgm:pt modelId="{C9219AC1-0F49-48FD-BB1D-DEDC0DB5E845}" type="sibTrans" cxnId="{E54DD5B5-B7A3-4239-9533-C802B496F7D3}">
      <dgm:prSet/>
      <dgm:spPr/>
      <dgm:t>
        <a:bodyPr/>
        <a:lstStyle/>
        <a:p>
          <a:endParaRPr lang="en-US"/>
        </a:p>
      </dgm:t>
    </dgm:pt>
    <dgm:pt modelId="{A9C059D0-E9C8-4A77-B02D-5EFB4CDEA42D}" type="pres">
      <dgm:prSet presAssocID="{F0251E95-EBD2-4B4F-B196-7C9D7E1B707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FD7D02-5CE0-47FD-965D-CB9D0DEBFEAA}" type="pres">
      <dgm:prSet presAssocID="{F0251E95-EBD2-4B4F-B196-7C9D7E1B707B}" presName="divider" presStyleLbl="fgShp" presStyleIdx="0" presStyleCnt="1"/>
      <dgm:spPr>
        <a:gradFill rotWithShape="0">
          <a:gsLst>
            <a:gs pos="0">
              <a:schemeClr val="accent6"/>
            </a:gs>
            <a:gs pos="100000">
              <a:srgbClr val="FFCC00"/>
            </a:gs>
          </a:gsLst>
          <a:lin ang="0" scaled="0"/>
        </a:gradFill>
        <a:ln w="0">
          <a:noFill/>
        </a:ln>
      </dgm:spPr>
    </dgm:pt>
    <dgm:pt modelId="{A458D1C7-01E8-41EE-9F88-4CDB8817B59F}" type="pres">
      <dgm:prSet presAssocID="{1E7A2532-A74A-4C98-9B5B-4488800B1A88}" presName="downArrow" presStyleLbl="node1" presStyleIdx="0" presStyleCnt="2"/>
      <dgm:spPr>
        <a:solidFill>
          <a:schemeClr val="accent5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9C604274-B035-4139-8880-D86507BF3C1A}" type="pres">
      <dgm:prSet presAssocID="{1E7A2532-A74A-4C98-9B5B-4488800B1A88}" presName="downArrowText" presStyleLbl="revTx" presStyleIdx="0" presStyleCnt="2" custScaleX="1353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F33995-8129-4D47-9772-D93C1060ACF4}" type="pres">
      <dgm:prSet presAssocID="{4C4120E9-BC68-499B-8155-E61991F09756}" presName="upArrow" presStyleLbl="node1" presStyleIdx="1" presStyleCnt="2"/>
      <dgm:spPr>
        <a:solidFill>
          <a:srgbClr val="FFC0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4DD2C599-9CF9-4500-BACB-B7034ADBE36D}" type="pres">
      <dgm:prSet presAssocID="{4C4120E9-BC68-499B-8155-E61991F09756}" presName="upArrowText" presStyleLbl="revTx" presStyleIdx="1" presStyleCnt="2" custScaleX="1517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4DD5B5-B7A3-4239-9533-C802B496F7D3}" srcId="{F0251E95-EBD2-4B4F-B196-7C9D7E1B707B}" destId="{4C4120E9-BC68-499B-8155-E61991F09756}" srcOrd="1" destOrd="0" parTransId="{CAF675DF-6CEA-49C7-9E8D-D9838E59DC00}" sibTransId="{C9219AC1-0F49-48FD-BB1D-DEDC0DB5E845}"/>
    <dgm:cxn modelId="{611CCD88-AD89-45B6-9DC8-7DAD8BD0C8E0}" srcId="{F0251E95-EBD2-4B4F-B196-7C9D7E1B707B}" destId="{1E7A2532-A74A-4C98-9B5B-4488800B1A88}" srcOrd="0" destOrd="0" parTransId="{43B6C0CB-228D-46D5-BD91-39E385295B0A}" sibTransId="{0C153879-04DE-409C-B777-16CB569D015D}"/>
    <dgm:cxn modelId="{C0D3BBE7-4A43-46AE-8CCE-C7562A3CB9FD}" type="presOf" srcId="{F0251E95-EBD2-4B4F-B196-7C9D7E1B707B}" destId="{A9C059D0-E9C8-4A77-B02D-5EFB4CDEA42D}" srcOrd="0" destOrd="0" presId="urn:microsoft.com/office/officeart/2005/8/layout/arrow3"/>
    <dgm:cxn modelId="{95042DFA-FE8B-42BA-A736-DE40156E9C62}" type="presOf" srcId="{1E7A2532-A74A-4C98-9B5B-4488800B1A88}" destId="{9C604274-B035-4139-8880-D86507BF3C1A}" srcOrd="0" destOrd="0" presId="urn:microsoft.com/office/officeart/2005/8/layout/arrow3"/>
    <dgm:cxn modelId="{3274481F-FFC0-4F02-8E08-04CB2DD4FA15}" type="presOf" srcId="{4C4120E9-BC68-499B-8155-E61991F09756}" destId="{4DD2C599-9CF9-4500-BACB-B7034ADBE36D}" srcOrd="0" destOrd="0" presId="urn:microsoft.com/office/officeart/2005/8/layout/arrow3"/>
    <dgm:cxn modelId="{25415A09-6362-40CB-AC3F-7DD3BDD074E4}" type="presParOf" srcId="{A9C059D0-E9C8-4A77-B02D-5EFB4CDEA42D}" destId="{78FD7D02-5CE0-47FD-965D-CB9D0DEBFEAA}" srcOrd="0" destOrd="0" presId="urn:microsoft.com/office/officeart/2005/8/layout/arrow3"/>
    <dgm:cxn modelId="{BB78B062-1818-4978-9D8A-ED6686DAF0C0}" type="presParOf" srcId="{A9C059D0-E9C8-4A77-B02D-5EFB4CDEA42D}" destId="{A458D1C7-01E8-41EE-9F88-4CDB8817B59F}" srcOrd="1" destOrd="0" presId="urn:microsoft.com/office/officeart/2005/8/layout/arrow3"/>
    <dgm:cxn modelId="{3FFB6752-983C-4537-8B20-3B8B0635DE08}" type="presParOf" srcId="{A9C059D0-E9C8-4A77-B02D-5EFB4CDEA42D}" destId="{9C604274-B035-4139-8880-D86507BF3C1A}" srcOrd="2" destOrd="0" presId="urn:microsoft.com/office/officeart/2005/8/layout/arrow3"/>
    <dgm:cxn modelId="{AE726DCF-EE81-49BD-B92E-82568E039DAD}" type="presParOf" srcId="{A9C059D0-E9C8-4A77-B02D-5EFB4CDEA42D}" destId="{9DF33995-8129-4D47-9772-D93C1060ACF4}" srcOrd="3" destOrd="0" presId="urn:microsoft.com/office/officeart/2005/8/layout/arrow3"/>
    <dgm:cxn modelId="{43CEC2CA-D2CD-4908-B417-00365068BA9F}" type="presParOf" srcId="{A9C059D0-E9C8-4A77-B02D-5EFB4CDEA42D}" destId="{4DD2C599-9CF9-4500-BACB-B7034ADBE36D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BD9A64-1005-4190-BAA1-E9F70A3BE1A7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A8FBD1-56E9-46B9-B01F-8D1265BABB37}">
      <dgm:prSet phldrT="[Text]"/>
      <dgm:spPr/>
      <dgm:t>
        <a:bodyPr/>
        <a:lstStyle/>
        <a:p>
          <a:r>
            <a:rPr lang="en-US" b="1" dirty="0" smtClean="0"/>
            <a:t>120Hz</a:t>
          </a:r>
          <a:endParaRPr lang="en-US" b="1" dirty="0"/>
        </a:p>
      </dgm:t>
    </dgm:pt>
    <dgm:pt modelId="{02DCE604-D022-4D21-BC36-506062B45035}" type="parTrans" cxnId="{BB732467-2C16-4940-AB9B-6AD4524A80FB}">
      <dgm:prSet/>
      <dgm:spPr/>
      <dgm:t>
        <a:bodyPr/>
        <a:lstStyle/>
        <a:p>
          <a:endParaRPr lang="en-US"/>
        </a:p>
      </dgm:t>
    </dgm:pt>
    <dgm:pt modelId="{EB2273CA-F740-4EB2-8460-BD7156792CC3}" type="sibTrans" cxnId="{BB732467-2C16-4940-AB9B-6AD4524A80FB}">
      <dgm:prSet/>
      <dgm:spPr/>
      <dgm:t>
        <a:bodyPr/>
        <a:lstStyle/>
        <a:p>
          <a:endParaRPr lang="en-US"/>
        </a:p>
      </dgm:t>
    </dgm:pt>
    <dgm:pt modelId="{FBCC3C22-3D77-4983-A1B1-4CA16D8C758B}">
      <dgm:prSet phldrT="[Text]"/>
      <dgm:spPr/>
      <dgm:t>
        <a:bodyPr/>
        <a:lstStyle/>
        <a:p>
          <a:r>
            <a:rPr lang="en-US" b="1" dirty="0" smtClean="0"/>
            <a:t>120Hz with Capacitor</a:t>
          </a:r>
        </a:p>
        <a:p>
          <a:r>
            <a:rPr lang="en-US" b="1" dirty="0" smtClean="0"/>
            <a:t>“Valley Fill”</a:t>
          </a:r>
          <a:endParaRPr lang="en-US" b="1" dirty="0"/>
        </a:p>
      </dgm:t>
    </dgm:pt>
    <dgm:pt modelId="{1578161A-DD44-4FB1-B080-DBC626DFEAE1}" type="parTrans" cxnId="{CFDC5143-98A5-44EE-9C7F-67B5C17F186B}">
      <dgm:prSet/>
      <dgm:spPr/>
      <dgm:t>
        <a:bodyPr/>
        <a:lstStyle/>
        <a:p>
          <a:endParaRPr lang="en-US"/>
        </a:p>
      </dgm:t>
    </dgm:pt>
    <dgm:pt modelId="{C839B3A3-8F5C-4CF6-B2A6-8821499B06C4}" type="sibTrans" cxnId="{CFDC5143-98A5-44EE-9C7F-67B5C17F186B}">
      <dgm:prSet/>
      <dgm:spPr/>
      <dgm:t>
        <a:bodyPr/>
        <a:lstStyle/>
        <a:p>
          <a:endParaRPr lang="en-US"/>
        </a:p>
      </dgm:t>
    </dgm:pt>
    <dgm:pt modelId="{0A2A66FF-D009-42FB-BBE5-1A6450C72223}" type="pres">
      <dgm:prSet presAssocID="{62BD9A64-1005-4190-BAA1-E9F70A3BE1A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7482C2-4133-47A6-8653-F648BB48742A}" type="pres">
      <dgm:prSet presAssocID="{13A8FBD1-56E9-46B9-B01F-8D1265BABB37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334265-1D8A-42AF-9339-984FBF19D93D}" type="pres">
      <dgm:prSet presAssocID="{FBCC3C22-3D77-4983-A1B1-4CA16D8C758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059405-A2B5-4778-A319-82326EC5A60B}" type="presOf" srcId="{13A8FBD1-56E9-46B9-B01F-8D1265BABB37}" destId="{0C7482C2-4133-47A6-8653-F648BB48742A}" srcOrd="0" destOrd="0" presId="urn:microsoft.com/office/officeart/2005/8/layout/arrow1"/>
    <dgm:cxn modelId="{CFDC5143-98A5-44EE-9C7F-67B5C17F186B}" srcId="{62BD9A64-1005-4190-BAA1-E9F70A3BE1A7}" destId="{FBCC3C22-3D77-4983-A1B1-4CA16D8C758B}" srcOrd="1" destOrd="0" parTransId="{1578161A-DD44-4FB1-B080-DBC626DFEAE1}" sibTransId="{C839B3A3-8F5C-4CF6-B2A6-8821499B06C4}"/>
    <dgm:cxn modelId="{6A1ACAB9-21B9-47E5-B72E-BB12C5C76237}" type="presOf" srcId="{62BD9A64-1005-4190-BAA1-E9F70A3BE1A7}" destId="{0A2A66FF-D009-42FB-BBE5-1A6450C72223}" srcOrd="0" destOrd="0" presId="urn:microsoft.com/office/officeart/2005/8/layout/arrow1"/>
    <dgm:cxn modelId="{3694AED4-2A0C-472F-BFF2-7213C586B126}" type="presOf" srcId="{FBCC3C22-3D77-4983-A1B1-4CA16D8C758B}" destId="{26334265-1D8A-42AF-9339-984FBF19D93D}" srcOrd="0" destOrd="0" presId="urn:microsoft.com/office/officeart/2005/8/layout/arrow1"/>
    <dgm:cxn modelId="{BB732467-2C16-4940-AB9B-6AD4524A80FB}" srcId="{62BD9A64-1005-4190-BAA1-E9F70A3BE1A7}" destId="{13A8FBD1-56E9-46B9-B01F-8D1265BABB37}" srcOrd="0" destOrd="0" parTransId="{02DCE604-D022-4D21-BC36-506062B45035}" sibTransId="{EB2273CA-F740-4EB2-8460-BD7156792CC3}"/>
    <dgm:cxn modelId="{D168031B-8B4C-4028-82A3-AFF0CD67BFC9}" type="presParOf" srcId="{0A2A66FF-D009-42FB-BBE5-1A6450C72223}" destId="{0C7482C2-4133-47A6-8653-F648BB48742A}" srcOrd="0" destOrd="0" presId="urn:microsoft.com/office/officeart/2005/8/layout/arrow1"/>
    <dgm:cxn modelId="{5DBFC3EB-27DB-4552-84C0-FD91AB8DAD65}" type="presParOf" srcId="{0A2A66FF-D009-42FB-BBE5-1A6450C72223}" destId="{26334265-1D8A-42AF-9339-984FBF19D93D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AD7F72-35CF-4CD6-8CE8-A75570E9EDC5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0AA2759A-62FF-4935-8BA0-BEEC33BD2C95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 smtClean="0"/>
            <a:t>Feasible</a:t>
          </a:r>
          <a:endParaRPr lang="en-US" dirty="0"/>
        </a:p>
      </dgm:t>
    </dgm:pt>
    <dgm:pt modelId="{5982A1F4-4BCC-43FB-A765-E748BDD61903}" type="parTrans" cxnId="{C5918B99-117F-4FC9-8B2E-CD1C3567C6FE}">
      <dgm:prSet/>
      <dgm:spPr/>
      <dgm:t>
        <a:bodyPr/>
        <a:lstStyle/>
        <a:p>
          <a:endParaRPr lang="en-US"/>
        </a:p>
      </dgm:t>
    </dgm:pt>
    <dgm:pt modelId="{445AFD13-4382-4D7C-83F5-0BCA1001FA03}" type="sibTrans" cxnId="{C5918B99-117F-4FC9-8B2E-CD1C3567C6FE}">
      <dgm:prSet/>
      <dgm:spPr/>
      <dgm:t>
        <a:bodyPr/>
        <a:lstStyle/>
        <a:p>
          <a:endParaRPr lang="en-US"/>
        </a:p>
      </dgm:t>
    </dgm:pt>
    <dgm:pt modelId="{F3334758-E9EB-42E1-864A-5B92F8A54C0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Practical</a:t>
          </a:r>
          <a:endParaRPr lang="en-US" dirty="0"/>
        </a:p>
      </dgm:t>
    </dgm:pt>
    <dgm:pt modelId="{8949966A-5686-4527-A761-4898D553174D}" type="parTrans" cxnId="{35990D1E-CF53-4ACF-9476-977A87876EE3}">
      <dgm:prSet/>
      <dgm:spPr/>
      <dgm:t>
        <a:bodyPr/>
        <a:lstStyle/>
        <a:p>
          <a:endParaRPr lang="en-US"/>
        </a:p>
      </dgm:t>
    </dgm:pt>
    <dgm:pt modelId="{82304FD2-01CE-4FC9-9477-AE72849FD2A1}" type="sibTrans" cxnId="{35990D1E-CF53-4ACF-9476-977A87876EE3}">
      <dgm:prSet/>
      <dgm:spPr/>
      <dgm:t>
        <a:bodyPr/>
        <a:lstStyle/>
        <a:p>
          <a:endParaRPr lang="en-US"/>
        </a:p>
      </dgm:t>
    </dgm:pt>
    <dgm:pt modelId="{DB559CEA-5587-4C32-8243-66A8E840751A}">
      <dgm:prSet/>
      <dgm:spPr>
        <a:solidFill>
          <a:srgbClr val="7030A0"/>
        </a:solidFill>
      </dgm:spPr>
      <dgm:t>
        <a:bodyPr/>
        <a:lstStyle/>
        <a:p>
          <a:r>
            <a:rPr lang="en-US" dirty="0" smtClean="0"/>
            <a:t>Ubiquity</a:t>
          </a:r>
          <a:endParaRPr lang="en-US" dirty="0"/>
        </a:p>
      </dgm:t>
    </dgm:pt>
    <dgm:pt modelId="{94339CD4-21CA-497C-B230-B6B374730337}" type="parTrans" cxnId="{A18D268B-3B8E-4FEF-9502-E70019BDF373}">
      <dgm:prSet/>
      <dgm:spPr/>
      <dgm:t>
        <a:bodyPr/>
        <a:lstStyle/>
        <a:p>
          <a:endParaRPr lang="en-US"/>
        </a:p>
      </dgm:t>
    </dgm:pt>
    <dgm:pt modelId="{4ED622EA-85BD-42CF-A525-6A7D00925665}" type="sibTrans" cxnId="{A18D268B-3B8E-4FEF-9502-E70019BDF373}">
      <dgm:prSet/>
      <dgm:spPr/>
      <dgm:t>
        <a:bodyPr/>
        <a:lstStyle/>
        <a:p>
          <a:endParaRPr lang="en-US"/>
        </a:p>
      </dgm:t>
    </dgm:pt>
    <dgm:pt modelId="{82AAF4B2-84AC-47B0-A1F9-81965A8EA079}" type="pres">
      <dgm:prSet presAssocID="{6EAD7F72-35CF-4CD6-8CE8-A75570E9EDC5}" presName="CompostProcess" presStyleCnt="0">
        <dgm:presLayoutVars>
          <dgm:dir/>
          <dgm:resizeHandles val="exact"/>
        </dgm:presLayoutVars>
      </dgm:prSet>
      <dgm:spPr/>
    </dgm:pt>
    <dgm:pt modelId="{41D40813-DE74-4230-90DB-2E8445D71077}" type="pres">
      <dgm:prSet presAssocID="{6EAD7F72-35CF-4CD6-8CE8-A75570E9EDC5}" presName="arrow" presStyleLbl="bgShp" presStyleIdx="0" presStyleCnt="1" custScaleX="105550" custLinFactNeighborX="427"/>
      <dgm:spPr>
        <a:solidFill>
          <a:srgbClr val="FFCC00"/>
        </a:solidFill>
      </dgm:spPr>
    </dgm:pt>
    <dgm:pt modelId="{052AD5A8-8C8C-4F17-B361-96F5382FA7E8}" type="pres">
      <dgm:prSet presAssocID="{6EAD7F72-35CF-4CD6-8CE8-A75570E9EDC5}" presName="linearProcess" presStyleCnt="0"/>
      <dgm:spPr/>
    </dgm:pt>
    <dgm:pt modelId="{75785A32-20F1-4CCA-8093-6A55E07D9106}" type="pres">
      <dgm:prSet presAssocID="{0AA2759A-62FF-4935-8BA0-BEEC33BD2C95}" presName="textNode" presStyleLbl="node1" presStyleIdx="0" presStyleCnt="3" custScaleX="78665" custLinFactNeighborX="38083" custLinFactNeighborY="-19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048AFE-9CDC-40D6-9FDE-A29CC45E122B}" type="pres">
      <dgm:prSet presAssocID="{445AFD13-4382-4D7C-83F5-0BCA1001FA03}" presName="sibTrans" presStyleCnt="0"/>
      <dgm:spPr/>
    </dgm:pt>
    <dgm:pt modelId="{B2105468-6661-4306-882B-75D5DFD9B6AD}" type="pres">
      <dgm:prSet presAssocID="{F3334758-E9EB-42E1-864A-5B92F8A54C04}" presName="textNode" presStyleLbl="node1" presStyleIdx="1" presStyleCnt="3" custScaleX="78665" custLinFactNeighborX="176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1BD56-BF60-4129-AF57-BD4FE3C3A744}" type="pres">
      <dgm:prSet presAssocID="{82304FD2-01CE-4FC9-9477-AE72849FD2A1}" presName="sibTrans" presStyleCnt="0"/>
      <dgm:spPr/>
    </dgm:pt>
    <dgm:pt modelId="{8232ED94-6831-49AA-A5E0-50DB78A7F075}" type="pres">
      <dgm:prSet presAssocID="{DB559CEA-5587-4C32-8243-66A8E840751A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918B99-117F-4FC9-8B2E-CD1C3567C6FE}" srcId="{6EAD7F72-35CF-4CD6-8CE8-A75570E9EDC5}" destId="{0AA2759A-62FF-4935-8BA0-BEEC33BD2C95}" srcOrd="0" destOrd="0" parTransId="{5982A1F4-4BCC-43FB-A765-E748BDD61903}" sibTransId="{445AFD13-4382-4D7C-83F5-0BCA1001FA03}"/>
    <dgm:cxn modelId="{15405BB5-B3FE-4207-B878-90EE8AE3DC93}" type="presOf" srcId="{F3334758-E9EB-42E1-864A-5B92F8A54C04}" destId="{B2105468-6661-4306-882B-75D5DFD9B6AD}" srcOrd="0" destOrd="0" presId="urn:microsoft.com/office/officeart/2005/8/layout/hProcess9"/>
    <dgm:cxn modelId="{35990D1E-CF53-4ACF-9476-977A87876EE3}" srcId="{6EAD7F72-35CF-4CD6-8CE8-A75570E9EDC5}" destId="{F3334758-E9EB-42E1-864A-5B92F8A54C04}" srcOrd="1" destOrd="0" parTransId="{8949966A-5686-4527-A761-4898D553174D}" sibTransId="{82304FD2-01CE-4FC9-9477-AE72849FD2A1}"/>
    <dgm:cxn modelId="{5EA1D357-8887-4743-BA06-C82DD4D4E299}" type="presOf" srcId="{6EAD7F72-35CF-4CD6-8CE8-A75570E9EDC5}" destId="{82AAF4B2-84AC-47B0-A1F9-81965A8EA079}" srcOrd="0" destOrd="0" presId="urn:microsoft.com/office/officeart/2005/8/layout/hProcess9"/>
    <dgm:cxn modelId="{A3599209-F803-4B09-92BA-B4C8702EF214}" type="presOf" srcId="{DB559CEA-5587-4C32-8243-66A8E840751A}" destId="{8232ED94-6831-49AA-A5E0-50DB78A7F075}" srcOrd="0" destOrd="0" presId="urn:microsoft.com/office/officeart/2005/8/layout/hProcess9"/>
    <dgm:cxn modelId="{507E53CF-B5A4-444C-841B-D4E52E45B4E1}" type="presOf" srcId="{0AA2759A-62FF-4935-8BA0-BEEC33BD2C95}" destId="{75785A32-20F1-4CCA-8093-6A55E07D9106}" srcOrd="0" destOrd="0" presId="urn:microsoft.com/office/officeart/2005/8/layout/hProcess9"/>
    <dgm:cxn modelId="{A18D268B-3B8E-4FEF-9502-E70019BDF373}" srcId="{6EAD7F72-35CF-4CD6-8CE8-A75570E9EDC5}" destId="{DB559CEA-5587-4C32-8243-66A8E840751A}" srcOrd="2" destOrd="0" parTransId="{94339CD4-21CA-497C-B230-B6B374730337}" sibTransId="{4ED622EA-85BD-42CF-A525-6A7D00925665}"/>
    <dgm:cxn modelId="{978486F2-B2CA-4F31-BA71-A20387D6C2F0}" type="presParOf" srcId="{82AAF4B2-84AC-47B0-A1F9-81965A8EA079}" destId="{41D40813-DE74-4230-90DB-2E8445D71077}" srcOrd="0" destOrd="0" presId="urn:microsoft.com/office/officeart/2005/8/layout/hProcess9"/>
    <dgm:cxn modelId="{5E2AF106-067F-4355-A0FC-AD2618A2344B}" type="presParOf" srcId="{82AAF4B2-84AC-47B0-A1F9-81965A8EA079}" destId="{052AD5A8-8C8C-4F17-B361-96F5382FA7E8}" srcOrd="1" destOrd="0" presId="urn:microsoft.com/office/officeart/2005/8/layout/hProcess9"/>
    <dgm:cxn modelId="{E494ACC0-D02D-461A-9C46-59DFCCC58B5E}" type="presParOf" srcId="{052AD5A8-8C8C-4F17-B361-96F5382FA7E8}" destId="{75785A32-20F1-4CCA-8093-6A55E07D9106}" srcOrd="0" destOrd="0" presId="urn:microsoft.com/office/officeart/2005/8/layout/hProcess9"/>
    <dgm:cxn modelId="{25E9049A-8C90-407A-9419-150FFCDDE0BC}" type="presParOf" srcId="{052AD5A8-8C8C-4F17-B361-96F5382FA7E8}" destId="{87048AFE-9CDC-40D6-9FDE-A29CC45E122B}" srcOrd="1" destOrd="0" presId="urn:microsoft.com/office/officeart/2005/8/layout/hProcess9"/>
    <dgm:cxn modelId="{3E6D12D6-F46E-4B8C-BE48-544AA608F745}" type="presParOf" srcId="{052AD5A8-8C8C-4F17-B361-96F5382FA7E8}" destId="{B2105468-6661-4306-882B-75D5DFD9B6AD}" srcOrd="2" destOrd="0" presId="urn:microsoft.com/office/officeart/2005/8/layout/hProcess9"/>
    <dgm:cxn modelId="{0A3DDC09-7B29-4A9E-ABE1-A1645D2CF12E}" type="presParOf" srcId="{052AD5A8-8C8C-4F17-B361-96F5382FA7E8}" destId="{68B1BD56-BF60-4129-AF57-BD4FE3C3A744}" srcOrd="3" destOrd="0" presId="urn:microsoft.com/office/officeart/2005/8/layout/hProcess9"/>
    <dgm:cxn modelId="{1682CBB4-016A-4B9F-BD83-A714AE07D2A2}" type="presParOf" srcId="{052AD5A8-8C8C-4F17-B361-96F5382FA7E8}" destId="{8232ED94-6831-49AA-A5E0-50DB78A7F07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463DC-6EBB-0748-8FEE-7F10AA44195B}">
      <dsp:nvSpPr>
        <dsp:cNvPr id="0" name=""/>
        <dsp:cNvSpPr/>
      </dsp:nvSpPr>
      <dsp:spPr>
        <a:xfrm>
          <a:off x="0" y="87136"/>
          <a:ext cx="3621693" cy="822787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baseline="0" dirty="0" smtClean="0">
              <a:effectLst/>
              <a:latin typeface="Swis721 BT"/>
              <a:ea typeface="+mn-ea"/>
              <a:cs typeface="+mn-cs"/>
            </a:rPr>
            <a:t>Source</a:t>
          </a:r>
          <a:endParaRPr lang="en-US" sz="1900" b="1" kern="1200" baseline="0" dirty="0">
            <a:effectLst/>
            <a:latin typeface="Swis721 BT"/>
            <a:ea typeface="+mn-ea"/>
            <a:cs typeface="+mn-cs"/>
          </a:endParaRPr>
        </a:p>
      </dsp:txBody>
      <dsp:txXfrm>
        <a:off x="24099" y="111235"/>
        <a:ext cx="3573495" cy="774589"/>
      </dsp:txXfrm>
    </dsp:sp>
    <dsp:sp modelId="{70DA5BA8-74CF-0348-B62A-3571C6C2706F}">
      <dsp:nvSpPr>
        <dsp:cNvPr id="0" name=""/>
        <dsp:cNvSpPr/>
      </dsp:nvSpPr>
      <dsp:spPr>
        <a:xfrm>
          <a:off x="0" y="1000858"/>
          <a:ext cx="906800" cy="751741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effectLst/>
              <a:latin typeface="Swis721 BT"/>
              <a:ea typeface="+mn-ea"/>
              <a:cs typeface="+mn-cs"/>
            </a:rPr>
            <a:t>Lamp</a:t>
          </a:r>
          <a:endParaRPr lang="en-US" sz="1400" kern="1200" dirty="0">
            <a:effectLst/>
            <a:latin typeface="Swis721 BT"/>
            <a:ea typeface="+mn-ea"/>
            <a:cs typeface="+mn-cs"/>
          </a:endParaRPr>
        </a:p>
      </dsp:txBody>
      <dsp:txXfrm>
        <a:off x="22018" y="1022876"/>
        <a:ext cx="862764" cy="707705"/>
      </dsp:txXfrm>
    </dsp:sp>
    <dsp:sp modelId="{BFDB6FCF-92EF-6C4B-A72B-CF14E85B108B}">
      <dsp:nvSpPr>
        <dsp:cNvPr id="0" name=""/>
        <dsp:cNvSpPr/>
      </dsp:nvSpPr>
      <dsp:spPr>
        <a:xfrm>
          <a:off x="990598" y="1000858"/>
          <a:ext cx="1206684" cy="751741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effectLst/>
              <a:latin typeface="Swis721 BT"/>
              <a:ea typeface="+mn-ea"/>
              <a:cs typeface="+mn-cs"/>
            </a:rPr>
            <a:t>Ballast</a:t>
          </a:r>
          <a:endParaRPr lang="en-US" sz="1400" kern="1200" dirty="0">
            <a:effectLst/>
            <a:latin typeface="Swis721 BT"/>
            <a:ea typeface="+mn-ea"/>
            <a:cs typeface="+mn-cs"/>
          </a:endParaRPr>
        </a:p>
      </dsp:txBody>
      <dsp:txXfrm>
        <a:off x="1012616" y="1022876"/>
        <a:ext cx="1162648" cy="707705"/>
      </dsp:txXfrm>
    </dsp:sp>
    <dsp:sp modelId="{2BD6A40A-15AB-9E4D-A96B-309F9CD01479}">
      <dsp:nvSpPr>
        <dsp:cNvPr id="0" name=""/>
        <dsp:cNvSpPr/>
      </dsp:nvSpPr>
      <dsp:spPr>
        <a:xfrm>
          <a:off x="2285997" y="1002488"/>
          <a:ext cx="1330271" cy="750111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effectLst/>
              <a:latin typeface="Swis721 BT"/>
              <a:ea typeface="+mn-ea"/>
              <a:cs typeface="+mn-cs"/>
            </a:rPr>
            <a:t>Socket</a:t>
          </a:r>
          <a:endParaRPr lang="en-US" sz="1400" kern="1200" dirty="0">
            <a:effectLst/>
            <a:latin typeface="Swis721 BT"/>
            <a:ea typeface="+mn-ea"/>
            <a:cs typeface="+mn-cs"/>
          </a:endParaRPr>
        </a:p>
      </dsp:txBody>
      <dsp:txXfrm>
        <a:off x="2307967" y="1024458"/>
        <a:ext cx="1286331" cy="706171"/>
      </dsp:txXfrm>
    </dsp:sp>
    <dsp:sp modelId="{1BD96BAB-6A61-B84E-A205-F045F01340EC}">
      <dsp:nvSpPr>
        <dsp:cNvPr id="0" name=""/>
        <dsp:cNvSpPr/>
      </dsp:nvSpPr>
      <dsp:spPr>
        <a:xfrm>
          <a:off x="3733796" y="87138"/>
          <a:ext cx="2147643" cy="822787"/>
        </a:xfrm>
        <a:prstGeom prst="roundRect">
          <a:avLst>
            <a:gd name="adj" fmla="val 10000"/>
          </a:avLst>
        </a:prstGeom>
        <a:solidFill>
          <a:srgbClr val="FFCC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baseline="0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Manufacture</a:t>
          </a:r>
          <a:endParaRPr lang="en-US" sz="1900" b="1" kern="1200" baseline="0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sp:txBody>
      <dsp:txXfrm>
        <a:off x="3757895" y="111237"/>
        <a:ext cx="2099445" cy="774589"/>
      </dsp:txXfrm>
    </dsp:sp>
    <dsp:sp modelId="{7ABB3997-2D81-884A-85B8-0BFCFA4F341E}">
      <dsp:nvSpPr>
        <dsp:cNvPr id="0" name=""/>
        <dsp:cNvSpPr/>
      </dsp:nvSpPr>
      <dsp:spPr>
        <a:xfrm>
          <a:off x="3733800" y="1000858"/>
          <a:ext cx="923641" cy="751741"/>
        </a:xfrm>
        <a:prstGeom prst="roundRect">
          <a:avLst>
            <a:gd name="adj" fmla="val 10000"/>
          </a:avLst>
        </a:prstGeom>
        <a:solidFill>
          <a:srgbClr val="C0C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Optic</a:t>
          </a:r>
          <a:endParaRPr lang="en-US" sz="1400" kern="1200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sp:txBody>
      <dsp:txXfrm>
        <a:off x="3755818" y="1022876"/>
        <a:ext cx="879605" cy="707705"/>
      </dsp:txXfrm>
    </dsp:sp>
    <dsp:sp modelId="{531307F9-8EA1-4C42-B57D-A3CDE7512A1A}">
      <dsp:nvSpPr>
        <dsp:cNvPr id="0" name=""/>
        <dsp:cNvSpPr/>
      </dsp:nvSpPr>
      <dsp:spPr>
        <a:xfrm>
          <a:off x="4724402" y="1000858"/>
          <a:ext cx="1215925" cy="751741"/>
        </a:xfrm>
        <a:prstGeom prst="roundRect">
          <a:avLst>
            <a:gd name="adj" fmla="val 10000"/>
          </a:avLst>
        </a:prstGeom>
        <a:solidFill>
          <a:srgbClr val="C0C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Fixture Assembly</a:t>
          </a:r>
          <a:endParaRPr lang="en-US" sz="1400" kern="1200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sp:txBody>
      <dsp:txXfrm>
        <a:off x="4746420" y="1022876"/>
        <a:ext cx="1171889" cy="7077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463DC-6EBB-0748-8FEE-7F10AA44195B}">
      <dsp:nvSpPr>
        <dsp:cNvPr id="0" name=""/>
        <dsp:cNvSpPr/>
      </dsp:nvSpPr>
      <dsp:spPr>
        <a:xfrm>
          <a:off x="0" y="0"/>
          <a:ext cx="900185" cy="765254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/>
              <a:latin typeface="Swis721 BT"/>
              <a:ea typeface="+mn-ea"/>
              <a:cs typeface="+mn-cs"/>
            </a:rPr>
            <a:t>Source</a:t>
          </a:r>
          <a:endParaRPr lang="en-US" sz="1600" b="1" kern="1200" dirty="0">
            <a:effectLst/>
            <a:latin typeface="Swis721 BT"/>
            <a:ea typeface="+mn-ea"/>
            <a:cs typeface="+mn-cs"/>
          </a:endParaRPr>
        </a:p>
      </dsp:txBody>
      <dsp:txXfrm>
        <a:off x="22414" y="22414"/>
        <a:ext cx="855357" cy="720426"/>
      </dsp:txXfrm>
    </dsp:sp>
    <dsp:sp modelId="{70DA5BA8-74CF-0348-B62A-3571C6C2706F}">
      <dsp:nvSpPr>
        <dsp:cNvPr id="0" name=""/>
        <dsp:cNvSpPr/>
      </dsp:nvSpPr>
      <dsp:spPr>
        <a:xfrm>
          <a:off x="0" y="915986"/>
          <a:ext cx="900185" cy="765254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effectLst/>
              <a:latin typeface="Swis721 BT"/>
              <a:ea typeface="+mn-ea"/>
              <a:cs typeface="+mn-cs"/>
            </a:rPr>
            <a:t>LED </a:t>
          </a:r>
          <a:br>
            <a:rPr lang="en-US" sz="1300" kern="1200" dirty="0" smtClean="0">
              <a:effectLst/>
              <a:latin typeface="Swis721 BT"/>
              <a:ea typeface="+mn-ea"/>
              <a:cs typeface="+mn-cs"/>
            </a:rPr>
          </a:br>
          <a:r>
            <a:rPr lang="en-US" sz="1300" kern="1200" dirty="0" smtClean="0">
              <a:effectLst/>
              <a:latin typeface="Swis721 BT"/>
              <a:ea typeface="+mn-ea"/>
              <a:cs typeface="+mn-cs"/>
            </a:rPr>
            <a:t>Chip</a:t>
          </a:r>
          <a:endParaRPr lang="en-US" sz="1300" kern="1200" dirty="0">
            <a:effectLst/>
            <a:latin typeface="Swis721 BT"/>
            <a:ea typeface="+mn-ea"/>
            <a:cs typeface="+mn-cs"/>
          </a:endParaRPr>
        </a:p>
      </dsp:txBody>
      <dsp:txXfrm>
        <a:off x="22414" y="938400"/>
        <a:ext cx="855357" cy="720426"/>
      </dsp:txXfrm>
    </dsp:sp>
    <dsp:sp modelId="{1BD96BAB-6A61-B84E-A205-F045F01340EC}">
      <dsp:nvSpPr>
        <dsp:cNvPr id="0" name=""/>
        <dsp:cNvSpPr/>
      </dsp:nvSpPr>
      <dsp:spPr>
        <a:xfrm>
          <a:off x="1058549" y="0"/>
          <a:ext cx="4803392" cy="765254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Manufacture</a:t>
          </a:r>
          <a:endParaRPr lang="en-US" sz="2000" b="1" kern="1200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sp:txBody>
      <dsp:txXfrm>
        <a:off x="1080963" y="22414"/>
        <a:ext cx="4758564" cy="720426"/>
      </dsp:txXfrm>
    </dsp:sp>
    <dsp:sp modelId="{7ABB3997-2D81-884A-85B8-0BFCFA4F341E}">
      <dsp:nvSpPr>
        <dsp:cNvPr id="0" name=""/>
        <dsp:cNvSpPr/>
      </dsp:nvSpPr>
      <dsp:spPr>
        <a:xfrm>
          <a:off x="1054983" y="915488"/>
          <a:ext cx="900185" cy="765254"/>
        </a:xfrm>
        <a:prstGeom prst="roundRect">
          <a:avLst>
            <a:gd name="adj" fmla="val 10000"/>
          </a:avLst>
        </a:prstGeom>
        <a:solidFill>
          <a:srgbClr val="B2B2B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Circuit Board</a:t>
          </a:r>
          <a:endParaRPr lang="en-US" sz="1300" kern="1200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sp:txBody>
      <dsp:txXfrm>
        <a:off x="1077397" y="937902"/>
        <a:ext cx="855357" cy="720426"/>
      </dsp:txXfrm>
    </dsp:sp>
    <dsp:sp modelId="{ED600373-E0CF-FB4D-8B20-FCDD86EE4887}">
      <dsp:nvSpPr>
        <dsp:cNvPr id="0" name=""/>
        <dsp:cNvSpPr/>
      </dsp:nvSpPr>
      <dsp:spPr>
        <a:xfrm>
          <a:off x="2030785" y="915488"/>
          <a:ext cx="900185" cy="765254"/>
        </a:xfrm>
        <a:prstGeom prst="roundRect">
          <a:avLst>
            <a:gd name="adj" fmla="val 10000"/>
          </a:avLst>
        </a:prstGeom>
        <a:solidFill>
          <a:srgbClr val="B2B2B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Power Supply</a:t>
          </a:r>
          <a:endParaRPr lang="en-US" sz="1300" kern="1200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sp:txBody>
      <dsp:txXfrm>
        <a:off x="2053199" y="937902"/>
        <a:ext cx="855357" cy="720426"/>
      </dsp:txXfrm>
    </dsp:sp>
    <dsp:sp modelId="{AD001ED5-B57C-F641-AD01-4D1422B2F807}">
      <dsp:nvSpPr>
        <dsp:cNvPr id="0" name=""/>
        <dsp:cNvSpPr/>
      </dsp:nvSpPr>
      <dsp:spPr>
        <a:xfrm>
          <a:off x="3006586" y="915488"/>
          <a:ext cx="900185" cy="765254"/>
        </a:xfrm>
        <a:prstGeom prst="roundRect">
          <a:avLst>
            <a:gd name="adj" fmla="val 10000"/>
          </a:avLst>
        </a:prstGeom>
        <a:solidFill>
          <a:srgbClr val="B2B2B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Thermal Mgmt</a:t>
          </a:r>
          <a:endParaRPr lang="en-US" sz="1300" kern="1200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sp:txBody>
      <dsp:txXfrm>
        <a:off x="3029000" y="937902"/>
        <a:ext cx="855357" cy="720426"/>
      </dsp:txXfrm>
    </dsp:sp>
    <dsp:sp modelId="{FC76FB25-0597-1F46-8A25-ACDDB545E089}">
      <dsp:nvSpPr>
        <dsp:cNvPr id="0" name=""/>
        <dsp:cNvSpPr/>
      </dsp:nvSpPr>
      <dsp:spPr>
        <a:xfrm>
          <a:off x="3982388" y="915488"/>
          <a:ext cx="900185" cy="765254"/>
        </a:xfrm>
        <a:prstGeom prst="roundRect">
          <a:avLst>
            <a:gd name="adj" fmla="val 10000"/>
          </a:avLst>
        </a:prstGeom>
        <a:solidFill>
          <a:srgbClr val="B2B2B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Light Engine Assembly</a:t>
          </a:r>
          <a:endParaRPr lang="en-US" sz="1300" kern="1200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sp:txBody>
      <dsp:txXfrm>
        <a:off x="4004802" y="937902"/>
        <a:ext cx="855357" cy="720426"/>
      </dsp:txXfrm>
    </dsp:sp>
    <dsp:sp modelId="{531307F9-8EA1-4C42-B57D-A3CDE7512A1A}">
      <dsp:nvSpPr>
        <dsp:cNvPr id="0" name=""/>
        <dsp:cNvSpPr/>
      </dsp:nvSpPr>
      <dsp:spPr>
        <a:xfrm>
          <a:off x="4958189" y="915488"/>
          <a:ext cx="900185" cy="765254"/>
        </a:xfrm>
        <a:prstGeom prst="roundRect">
          <a:avLst>
            <a:gd name="adj" fmla="val 10000"/>
          </a:avLst>
        </a:prstGeom>
        <a:solidFill>
          <a:srgbClr val="B2B2B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effectLst/>
              <a:latin typeface="Swis721 BT"/>
              <a:ea typeface="+mn-ea"/>
              <a:cs typeface="+mn-cs"/>
            </a:rPr>
            <a:t>Fixture Assembly</a:t>
          </a:r>
          <a:endParaRPr lang="en-US" sz="1300" kern="1200" dirty="0">
            <a:solidFill>
              <a:schemeClr val="tx1"/>
            </a:solidFill>
            <a:effectLst/>
            <a:latin typeface="Swis721 BT"/>
            <a:ea typeface="+mn-ea"/>
            <a:cs typeface="+mn-cs"/>
          </a:endParaRPr>
        </a:p>
      </dsp:txBody>
      <dsp:txXfrm>
        <a:off x="4980603" y="937902"/>
        <a:ext cx="855357" cy="7204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36483-A93E-4339-B3AA-FB8C26433959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8E265-2D1D-4787-8C57-303D1826B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38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6C98-0020-45D1-893E-2ED10A0A122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22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we think</a:t>
            </a:r>
            <a:r>
              <a:rPr lang="en-US" baseline="0" dirty="0" smtClean="0"/>
              <a:t> that we would naturally increase lighting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BE65A-7CC7-C240-B37A-3A333F8DF59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4A320F9-2929-264F-862D-1C3BC4F67E47}" type="datetime1">
              <a:rPr lang="en-US" smtClean="0"/>
              <a:pPr/>
              <a:t>8/25/2015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All rights reseved, Hubbell Lighting, Inc.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Hubbell Lighting,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80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http://en.wikipedia.org/wiki/File:Haitz_law.svg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7CED0-1C40-224A-A5C9-8DB57512687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49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http://en.wikipedia.org/wiki/File:Haitz_law.svg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7CED0-1C40-224A-A5C9-8DB57512687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49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BE65A-7CC7-C240-B37A-3A333F8DF59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11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B031C5-273F-4A3E-8286-B69982E9600C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04C1F-80FE-4FFD-B9FC-36928BACDE0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15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A2034-8DB1-4496-9958-F2CC6B0E22E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05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4144" y="6461210"/>
            <a:ext cx="2069957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Hubbell Incorporated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AF00-810F-4A0F-93F7-9F600F91527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1506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Photos w/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096000" y="1"/>
            <a:ext cx="6096000" cy="59266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6096000" cy="59266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19462" y="4826003"/>
            <a:ext cx="2817617" cy="866140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Image caption. You may need to change to white on a dark image.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315471" y="4826003"/>
            <a:ext cx="2817617" cy="866140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Image caption. You may need to change to white on a dark image.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494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Font28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21720" y="1163114"/>
            <a:ext cx="10394953" cy="4416575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  <a:lvl2pPr>
              <a:buFont typeface="Gill Sans MT" pitchFamily="34" charset="0"/>
              <a:buChar char="–"/>
              <a:defRPr sz="2000"/>
            </a:lvl2pPr>
            <a:lvl3pPr>
              <a:buFont typeface="Gill Sans MT" pitchFamily="34" charset="0"/>
              <a:buChar char="–"/>
              <a:defRPr sz="2000"/>
            </a:lvl3pPr>
            <a:lvl4pPr>
              <a:buFont typeface="Gill Sans MT" pitchFamily="34" charset="0"/>
              <a:buChar char="–"/>
              <a:defRPr sz="2000"/>
            </a:lvl4pPr>
            <a:lvl5pPr>
              <a:buFont typeface="Gill Sans MT" pitchFamily="34" charset="0"/>
              <a:buChar char="–"/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4829" y="178603"/>
            <a:ext cx="11001375" cy="370031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5947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CDA6F925-19CA-4212-8691-4666DE76631A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34144" y="6461210"/>
            <a:ext cx="206995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BE4F-B431-4770-9EFA-F19333BDF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40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bar - 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3161_LFI15_PPT_RD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7467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93167" y="274638"/>
            <a:ext cx="9572500" cy="624916"/>
          </a:xfrm>
          <a:prstGeom prst="rect">
            <a:avLst/>
          </a:prstGeom>
        </p:spPr>
        <p:txBody>
          <a:bodyPr/>
          <a:lstStyle>
            <a:lvl1pPr>
              <a:defRPr sz="2300" b="1" i="0" cap="all">
                <a:solidFill>
                  <a:srgbClr val="060E9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93167" y="899554"/>
            <a:ext cx="9572500" cy="5705998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646569"/>
                </a:solidFill>
                <a:latin typeface="Arial"/>
                <a:cs typeface="Arial"/>
              </a:defRPr>
            </a:lvl1pPr>
            <a:lvl2pPr>
              <a:defRPr sz="2000" b="0" i="0">
                <a:solidFill>
                  <a:srgbClr val="646569"/>
                </a:solidFill>
                <a:latin typeface="Arial"/>
                <a:cs typeface="Arial"/>
              </a:defRPr>
            </a:lvl2pPr>
            <a:lvl3pPr>
              <a:defRPr sz="2000" b="0" i="0">
                <a:solidFill>
                  <a:srgbClr val="646569"/>
                </a:solidFill>
                <a:latin typeface="Arial"/>
                <a:cs typeface="Arial"/>
              </a:defRPr>
            </a:lvl3pPr>
            <a:lvl4pPr>
              <a:defRPr sz="2000" b="0" i="0">
                <a:solidFill>
                  <a:srgbClr val="646569"/>
                </a:solidFill>
                <a:latin typeface="Arial"/>
                <a:cs typeface="Arial"/>
              </a:defRPr>
            </a:lvl4pPr>
            <a:lvl5pPr>
              <a:defRPr sz="2000" b="0" i="0">
                <a:solidFill>
                  <a:srgbClr val="6465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699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Sidebar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13161_LFI15_PPT_RD22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2740" y="4871152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800" b="1" i="0" cap="all">
                <a:solidFill>
                  <a:srgbClr val="060E9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72740" y="68332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060E9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2740" y="5437890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646569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773270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CDA6F925-19CA-4212-8691-4666DE76631A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26415" y="6356352"/>
            <a:ext cx="254874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27CCBE4F-B431-4770-9EFA-F19333BDF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75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3200" y="1016000"/>
            <a:ext cx="9956800" cy="4910667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 1</a:t>
            </a:r>
          </a:p>
          <a:p>
            <a:pPr lvl="0"/>
            <a:r>
              <a:rPr lang="en-US" dirty="0" smtClean="0"/>
              <a:t>Bullet Point 2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6414" y="6356352"/>
            <a:ext cx="2540692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54FC9021-0A03-4942-892D-D643BB72CD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03200"/>
            <a:ext cx="12192000" cy="67733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>
            <a:normAutofit/>
          </a:bodyPr>
          <a:lstStyle/>
          <a:p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9457" y="203200"/>
            <a:ext cx="9956800" cy="677333"/>
          </a:xfrm>
          <a:prstGeom prst="rect">
            <a:avLst/>
          </a:prstGeom>
        </p:spPr>
        <p:txBody>
          <a:bodyPr lIns="121917" tIns="60958" rIns="121917" bIns="60958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106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4144" y="6461210"/>
            <a:ext cx="20699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Hubbell Incorporated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AF00-810F-4A0F-93F7-9F600F9152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03741" y="58056"/>
            <a:ext cx="8840259" cy="61548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8721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96890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84863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4144" y="6461210"/>
            <a:ext cx="20699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Hubbell Incorporated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AF00-810F-4A0F-93F7-9F600F91527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6294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171" y="1188720"/>
            <a:ext cx="5707743" cy="4351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5657" y="1188720"/>
            <a:ext cx="5577115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34144" y="6461210"/>
            <a:ext cx="20699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Hubbell Incorporated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AF00-810F-4A0F-93F7-9F600F9152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03741" y="58056"/>
            <a:ext cx="8840259" cy="61548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171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34144" y="6461210"/>
            <a:ext cx="20699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Hubbell Incorporated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AF00-810F-4A0F-93F7-9F600F9152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3741" y="58056"/>
            <a:ext cx="8840259" cy="61548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735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829" y="1016000"/>
            <a:ext cx="11654972" cy="491066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 1</a:t>
            </a:r>
          </a:p>
          <a:p>
            <a:pPr lvl="0"/>
            <a:r>
              <a:rPr lang="en-US" dirty="0" smtClean="0"/>
              <a:t>Bullet Point 2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6415" y="6356352"/>
            <a:ext cx="2540692" cy="365125"/>
          </a:xfrm>
        </p:spPr>
        <p:txBody>
          <a:bodyPr/>
          <a:lstStyle/>
          <a:p>
            <a:fld id="{54FC9021-0A03-4942-892D-D643BB72CD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3741" y="58056"/>
            <a:ext cx="8840259" cy="61548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69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4"/>
            <a:ext cx="10363200" cy="149013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Blank Title / Chapter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4144" y="6461210"/>
            <a:ext cx="2069957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344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n a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592666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Copy may need to be changed to white on a dark background image.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34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Title Slide on An Image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6415" y="6356352"/>
            <a:ext cx="2540692" cy="365125"/>
          </a:xfrm>
        </p:spPr>
        <p:txBody>
          <a:bodyPr/>
          <a:lstStyle/>
          <a:p>
            <a:fld id="{54FC9021-0A03-4942-892D-D643BB72CD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8641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19461" y="4948767"/>
            <a:ext cx="5876543" cy="787400"/>
          </a:xfrm>
        </p:spPr>
        <p:txBody>
          <a:bodyPr>
            <a:normAutofit/>
          </a:bodyPr>
          <a:lstStyle>
            <a:lvl1pPr marL="0" indent="0">
              <a:buNone/>
              <a:defRPr sz="2100" b="0" i="0">
                <a:solidFill>
                  <a:schemeClr val="tx1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Image caption. You may need to change to white on a dark image.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6415" y="6356352"/>
            <a:ext cx="2540692" cy="365125"/>
          </a:xfrm>
        </p:spPr>
        <p:txBody>
          <a:bodyPr/>
          <a:lstStyle/>
          <a:p>
            <a:fld id="{54FC9021-0A03-4942-892D-D643BB72CD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0" y="4"/>
            <a:ext cx="12192000" cy="5926665"/>
          </a:xfrm>
        </p:spPr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7672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tags" Target="../tags/tag1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741" y="58056"/>
            <a:ext cx="8840259" cy="61548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5221" y="911061"/>
            <a:ext cx="11088579" cy="4990736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431276"/>
            <a:ext cx="12192000" cy="4267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900" dirty="0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6404059"/>
            <a:ext cx="12192000" cy="0"/>
          </a:xfrm>
          <a:prstGeom prst="line">
            <a:avLst/>
          </a:prstGeom>
          <a:noFill/>
          <a:ln w="57150">
            <a:solidFill>
              <a:srgbClr val="FCE122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19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390654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100" i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C96E889B-82F4-4948-BC04-68E34D24606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9567333" y="152400"/>
            <a:ext cx="2243667" cy="39264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754743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 userDrawn="1"/>
        </p:nvSpPr>
        <p:spPr>
          <a:xfrm>
            <a:off x="9390580" y="71919"/>
            <a:ext cx="2578813" cy="585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353079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72" r:id="rId6"/>
    <p:sldLayoutId id="2147483674" r:id="rId7"/>
    <p:sldLayoutId id="2147483675" r:id="rId8"/>
    <p:sldLayoutId id="2147483681" r:id="rId9"/>
    <p:sldLayoutId id="2147483682" r:id="rId10"/>
    <p:sldLayoutId id="2147483686" r:id="rId11"/>
    <p:sldLayoutId id="2147483706" r:id="rId12"/>
    <p:sldLayoutId id="2147483707" r:id="rId13"/>
    <p:sldLayoutId id="2147483708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 Narrow" panose="020B060602020203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Arial Narrow" panose="020B060602020203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Arial Narrow" panose="020B060602020203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0" y="6404059"/>
            <a:ext cx="12192000" cy="0"/>
          </a:xfrm>
          <a:prstGeom prst="line">
            <a:avLst/>
          </a:prstGeom>
          <a:noFill/>
          <a:ln w="57150">
            <a:solidFill>
              <a:srgbClr val="FCE122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1900" dirty="0"/>
          </a:p>
        </p:txBody>
      </p:sp>
      <p:pic>
        <p:nvPicPr>
          <p:cNvPr id="10" name="Picture 9" descr="Hubbell Globe Oval BW White Outline no Hubbell 300 copy.png"/>
          <p:cNvPicPr>
            <a:picLocks noChangeAspect="1"/>
          </p:cNvPicPr>
          <p:nvPr/>
        </p:nvPicPr>
        <p:blipFill>
          <a:blip r:embed="rId6" cstate="email">
            <a:lum bright="-30000" contrast="-30000"/>
          </a:blip>
          <a:srcRect/>
          <a:stretch>
            <a:fillRect/>
          </a:stretch>
        </p:blipFill>
        <p:spPr>
          <a:xfrm>
            <a:off x="6691241" y="6548848"/>
            <a:ext cx="5502043" cy="30934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1931089" y="3338524"/>
            <a:ext cx="990979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931089" y="3462147"/>
            <a:ext cx="9909795" cy="89255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r"/>
            <a:endParaRPr lang="en-US" sz="28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r"/>
            <a:endParaRPr lang="en-US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Hubbell Logo no background.png"/>
          <p:cNvPicPr>
            <a:picLocks noChangeAspect="1"/>
          </p:cNvPicPr>
          <p:nvPr/>
        </p:nvPicPr>
        <p:blipFill rotWithShape="1">
          <a:blip r:embed="rId7" cstate="email"/>
          <a:srcRect/>
          <a:stretch/>
        </p:blipFill>
        <p:spPr>
          <a:xfrm>
            <a:off x="368697" y="6497141"/>
            <a:ext cx="662475" cy="294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090833" y="2311400"/>
            <a:ext cx="4677833" cy="818621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35943194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87" r:id="rId2"/>
    <p:sldLayoutId id="2147483705" r:id="rId3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5" Type="http://schemas.openxmlformats.org/officeDocument/2006/relationships/image" Target="../media/image73.gif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Relationship Id="rId5" Type="http://schemas.openxmlformats.org/officeDocument/2006/relationships/hyperlink" Target="http://www.photonics.com/Article.aspx?AID=28677" TargetMode="Externa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chart" Target="../charts/chart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Relationship Id="rId6" Type="http://schemas.openxmlformats.org/officeDocument/2006/relationships/chart" Target="../charts/chart5.xml"/><Relationship Id="rId5" Type="http://schemas.openxmlformats.org/officeDocument/2006/relationships/image" Target="../media/image76.jpeg"/><Relationship Id="rId4" Type="http://schemas.openxmlformats.org/officeDocument/2006/relationships/hyperlink" Target="http://www.spauldinglighting.com/products/cimarron_led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notesSlide" Target="../notesSlides/notesSlide4.xml"/><Relationship Id="rId7" Type="http://schemas.openxmlformats.org/officeDocument/2006/relationships/chart" Target="../charts/chart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Relationship Id="rId6" Type="http://schemas.openxmlformats.org/officeDocument/2006/relationships/hyperlink" Target="http://www.materialscience.bayer.com/en/Industries/Electro-and-Electronics.aspx" TargetMode="Externa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Relationship Id="rId6" Type="http://schemas.openxmlformats.org/officeDocument/2006/relationships/hyperlink" Target="http://www.gutenberg.org/dirs/etext05/hnfrd10.txt" TargetMode="External"/><Relationship Id="rId5" Type="http://schemas.openxmlformats.org/officeDocument/2006/relationships/hyperlink" Target="http://en.wikipedia.org/wiki/Ford_Model_T" TargetMode="Externa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1.jpeg"/><Relationship Id="rId1" Type="http://schemas.openxmlformats.org/officeDocument/2006/relationships/tags" Target="../tags/tag4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89.jpe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14.jpeg"/><Relationship Id="rId1" Type="http://schemas.openxmlformats.org/officeDocument/2006/relationships/tags" Target="../tags/tag48.xml"/><Relationship Id="rId6" Type="http://schemas.openxmlformats.org/officeDocument/2006/relationships/image" Target="../media/image105.pn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5" Type="http://schemas.openxmlformats.org/officeDocument/2006/relationships/image" Target="../media/image113.jpeg"/><Relationship Id="rId10" Type="http://schemas.openxmlformats.org/officeDocument/2006/relationships/image" Target="../media/image109.pn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Relationship Id="rId1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115.jpeg"/><Relationship Id="rId7" Type="http://schemas.microsoft.com/office/2007/relationships/hdphoto" Target="../media/hdphoto3.wdp"/><Relationship Id="rId12" Type="http://schemas.microsoft.com/office/2007/relationships/diagramDrawing" Target="../diagrams/drawing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Relationship Id="rId6" Type="http://schemas.openxmlformats.org/officeDocument/2006/relationships/image" Target="../media/image118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117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116.png"/><Relationship Id="rId9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4.png"/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12" Type="http://schemas.openxmlformats.org/officeDocument/2006/relationships/image" Target="../media/image133.jpeg"/><Relationship Id="rId17" Type="http://schemas.openxmlformats.org/officeDocument/2006/relationships/image" Target="../media/image13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37.png"/><Relationship Id="rId1" Type="http://schemas.openxmlformats.org/officeDocument/2006/relationships/tags" Target="../tags/tag51.xml"/><Relationship Id="rId6" Type="http://schemas.openxmlformats.org/officeDocument/2006/relationships/image" Target="../media/image128.png"/><Relationship Id="rId11" Type="http://schemas.microsoft.com/office/2007/relationships/hdphoto" Target="../media/hdphoto4.wdp"/><Relationship Id="rId5" Type="http://schemas.openxmlformats.org/officeDocument/2006/relationships/image" Target="../media/image127.png"/><Relationship Id="rId15" Type="http://schemas.openxmlformats.org/officeDocument/2006/relationships/image" Target="../media/image136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3.xml"/><Relationship Id="rId6" Type="http://schemas.openxmlformats.org/officeDocument/2006/relationships/image" Target="../media/image142.gif"/><Relationship Id="rId5" Type="http://schemas.openxmlformats.org/officeDocument/2006/relationships/image" Target="../media/image141.gif"/><Relationship Id="rId4" Type="http://schemas.openxmlformats.org/officeDocument/2006/relationships/image" Target="../media/image140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4.xml"/><Relationship Id="rId6" Type="http://schemas.openxmlformats.org/officeDocument/2006/relationships/image" Target="../media/image142.gif"/><Relationship Id="rId5" Type="http://schemas.openxmlformats.org/officeDocument/2006/relationships/image" Target="../media/image139.gif"/><Relationship Id="rId4" Type="http://schemas.openxmlformats.org/officeDocument/2006/relationships/image" Target="../media/image14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5.xml"/><Relationship Id="rId6" Type="http://schemas.microsoft.com/office/2007/relationships/hdphoto" Target="../media/hdphoto5.wdp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6.xml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8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2.png"/><Relationship Id="rId7" Type="http://schemas.openxmlformats.org/officeDocument/2006/relationships/hyperlink" Target="https://www.google.com/url?q=http://opticalengineering.spiedigitallibrary.org/article.aspx?articleid=1096282&amp;sa=U&amp;ei=8oowU4PeNMKU0AGN5YGYDg&amp;ved=0CD0Q9QEwCA&amp;usg=AFQjCNHUC98ypDrzPLW-UzafoaX0Xi5qsg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9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1.xml"/><Relationship Id="rId6" Type="http://schemas.openxmlformats.org/officeDocument/2006/relationships/image" Target="../media/image171.jpeg"/><Relationship Id="rId5" Type="http://schemas.openxmlformats.org/officeDocument/2006/relationships/image" Target="../media/image170.png"/><Relationship Id="rId4" Type="http://schemas.openxmlformats.org/officeDocument/2006/relationships/image" Target="../media/image16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2.xml"/><Relationship Id="rId4" Type="http://schemas.openxmlformats.org/officeDocument/2006/relationships/image" Target="../media/image1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3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microsoft.com/office/2007/relationships/diagramDrawing" Target="../diagrams/drawing4.xml"/><Relationship Id="rId3" Type="http://schemas.openxmlformats.org/officeDocument/2006/relationships/video" Target="../media/media2.wmv"/><Relationship Id="rId7" Type="http://schemas.openxmlformats.org/officeDocument/2006/relationships/image" Target="../media/image178.png"/><Relationship Id="rId12" Type="http://schemas.openxmlformats.org/officeDocument/2006/relationships/diagramColors" Target="../diagrams/colors4.xml"/><Relationship Id="rId2" Type="http://schemas.microsoft.com/office/2007/relationships/media" Target="../media/media2.wmv"/><Relationship Id="rId1" Type="http://schemas.openxmlformats.org/officeDocument/2006/relationships/tags" Target="../tags/tag65.xml"/><Relationship Id="rId6" Type="http://schemas.openxmlformats.org/officeDocument/2006/relationships/slideLayout" Target="../slideLayouts/slideLayout6.xml"/><Relationship Id="rId11" Type="http://schemas.openxmlformats.org/officeDocument/2006/relationships/diagramQuickStyle" Target="../diagrams/quickStyle4.xml"/><Relationship Id="rId5" Type="http://schemas.openxmlformats.org/officeDocument/2006/relationships/video" Target="../media/media3.wmv"/><Relationship Id="rId10" Type="http://schemas.openxmlformats.org/officeDocument/2006/relationships/diagramLayout" Target="../diagrams/layout4.xml"/><Relationship Id="rId4" Type="http://schemas.microsoft.com/office/2007/relationships/media" Target="../media/media3.wmv"/><Relationship Id="rId9" Type="http://schemas.openxmlformats.org/officeDocument/2006/relationships/diagramData" Target="../diagrams/data4.xml"/><Relationship Id="rId14" Type="http://schemas.openxmlformats.org/officeDocument/2006/relationships/image" Target="../media/image1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7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hyperlink" Target="http://apps1.eere.energy.gov/buildings/publications/pdfs/ssl/miller_poplawski_flicker_lightfair2014.pdf" TargetMode="External"/><Relationship Id="rId7" Type="http://schemas.openxmlformats.org/officeDocument/2006/relationships/image" Target="../media/image18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8.xml"/><Relationship Id="rId6" Type="http://schemas.openxmlformats.org/officeDocument/2006/relationships/image" Target="../media/image187.png"/><Relationship Id="rId5" Type="http://schemas.openxmlformats.org/officeDocument/2006/relationships/hyperlink" Target="http://apps1.eere.energy.gov/buildings/publications/pdfs/ssl/flicker_fact-sheet.pdf" TargetMode="External"/><Relationship Id="rId10" Type="http://schemas.openxmlformats.org/officeDocument/2006/relationships/image" Target="../media/image191.png"/><Relationship Id="rId4" Type="http://schemas.openxmlformats.org/officeDocument/2006/relationships/hyperlink" Target="http://www.cree.com/~/media/Files/Cree/LED%20Components%20and%20Modules/XLamp/White%20Papers/Flicker.pdf" TargetMode="External"/><Relationship Id="rId9" Type="http://schemas.openxmlformats.org/officeDocument/2006/relationships/image" Target="../media/image1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9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1.xml"/><Relationship Id="rId5" Type="http://schemas.openxmlformats.org/officeDocument/2006/relationships/image" Target="../media/image195.emf"/><Relationship Id="rId4" Type="http://schemas.openxmlformats.org/officeDocument/2006/relationships/image" Target="../media/image194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13" Type="http://schemas.openxmlformats.org/officeDocument/2006/relationships/image" Target="../media/image206.jpeg"/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12" Type="http://schemas.openxmlformats.org/officeDocument/2006/relationships/image" Target="../media/image20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image" Target="../media/image199.jpeg"/><Relationship Id="rId11" Type="http://schemas.openxmlformats.org/officeDocument/2006/relationships/image" Target="../media/image204.jpe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197.jpeg"/><Relationship Id="rId9" Type="http://schemas.openxmlformats.org/officeDocument/2006/relationships/image" Target="../media/image202.jpeg"/><Relationship Id="rId14" Type="http://schemas.openxmlformats.org/officeDocument/2006/relationships/image" Target="../media/image207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jpeg"/><Relationship Id="rId3" Type="http://schemas.openxmlformats.org/officeDocument/2006/relationships/image" Target="../media/image208.png"/><Relationship Id="rId7" Type="http://schemas.openxmlformats.org/officeDocument/2006/relationships/image" Target="../media/image2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1.xml"/><Relationship Id="rId12" Type="http://schemas.openxmlformats.org/officeDocument/2006/relationships/diagramData" Target="../diagrams/data2.xml"/><Relationship Id="rId2" Type="http://schemas.openxmlformats.org/officeDocument/2006/relationships/slideLayout" Target="../slideLayouts/slideLayout2.xml"/><Relationship Id="rId16" Type="http://schemas.microsoft.com/office/2007/relationships/diagramDrawing" Target="../diagrams/drawing2.xml"/><Relationship Id="rId1" Type="http://schemas.openxmlformats.org/officeDocument/2006/relationships/tags" Target="../tags/tag2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1.jpeg"/><Relationship Id="rId5" Type="http://schemas.openxmlformats.org/officeDocument/2006/relationships/diagramLayout" Target="../diagrams/layout1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30.png"/><Relationship Id="rId4" Type="http://schemas.openxmlformats.org/officeDocument/2006/relationships/diagramData" Target="../diagrams/data1.xml"/><Relationship Id="rId9" Type="http://schemas.openxmlformats.org/officeDocument/2006/relationships/image" Target="../media/image29.jpeg"/><Relationship Id="rId1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7" Type="http://schemas.openxmlformats.org/officeDocument/2006/relationships/image" Target="../media/image21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5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25.xml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el-exterior-night-1-1300x790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3079560"/>
            <a:ext cx="12192001" cy="1936223"/>
          </a:xfrm>
          <a:prstGeom prst="roundRect">
            <a:avLst>
              <a:gd name="adj" fmla="val 0"/>
            </a:avLst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" y="3473979"/>
            <a:ext cx="12191999" cy="1168400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 algn="l" defTabSz="457200" rtl="0" eaLnBrk="1" latinLnBrk="0" hangingPunct="1">
              <a:spcBef>
                <a:spcPct val="0"/>
              </a:spcBef>
              <a:buFontTx/>
              <a:buNone/>
              <a:defRPr sz="2400" b="1" i="0" kern="1200" baseline="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Trends in Lighting Technology </a:t>
            </a:r>
            <a:endParaRPr lang="en-US" sz="4400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venhaus\Pictures\LAI 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46966"/>
            <a:ext cx="1927500" cy="913613"/>
          </a:xfrm>
          <a:prstGeom prst="rect">
            <a:avLst/>
          </a:prstGeom>
          <a:noFill/>
        </p:spPr>
      </p:pic>
      <p:pic>
        <p:nvPicPr>
          <p:cNvPr id="6" name="Picture 1" descr="C:\Users\cbailey\Dropbox\Files\HLI\Hubbell Lighting\Marketing\HLI CVI Standards 2013\Hubbell Namesake Logos 4-11-13\HLI\jpg\hubbell-lighting-rgb-200h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75990" y="4490169"/>
            <a:ext cx="2416010" cy="532747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045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Market has Changed</a:t>
            </a:r>
            <a:endParaRPr lang="en-US" dirty="0"/>
          </a:p>
        </p:txBody>
      </p:sp>
      <p:pic>
        <p:nvPicPr>
          <p:cNvPr id="4098" name="Picture 2" descr="C:\Users\cbailey\Dropbox\Pictures\Shutterstock\shutterstock_6992084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85371"/>
            <a:ext cx="12192000" cy="545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885371"/>
            <a:ext cx="12192000" cy="545737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7000"/>
                  <a:alpha val="6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"/>
          <p:cNvSpPr>
            <a:spLocks noGrp="1"/>
          </p:cNvSpPr>
          <p:nvPr>
            <p:ph idx="1"/>
          </p:nvPr>
        </p:nvSpPr>
        <p:spPr>
          <a:xfrm>
            <a:off x="232229" y="911061"/>
            <a:ext cx="8476341" cy="49907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Emerging from 2008 downturn with new technology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Energy Supply vs. Demand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Emergence </a:t>
            </a:r>
            <a:r>
              <a:rPr lang="en-US" dirty="0"/>
              <a:t>of a national energy policy (ASHRAE 90.1-2013)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Green Building &amp; Shifting to Retrofit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Advancement of Daylighting in common interior applications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Emergence of demand response and distributed automation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Emergence of new light sources (ex: LED, OLED &amp; Plasma)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Limitless flexibility (source, shape and otherwise)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New opportunities in light &amp; human health</a:t>
            </a:r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9206444" y="936171"/>
            <a:ext cx="2876926" cy="3614058"/>
            <a:chOff x="9148386" y="885371"/>
            <a:chExt cx="2876926" cy="3614058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186078" y="885371"/>
              <a:ext cx="2839234" cy="1973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148386" y="2963410"/>
              <a:ext cx="2876926" cy="1536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274" name="Picture 2" descr="http://www.companiesandmarkets.com/Content/DynamicMedia/cms-uploaded/Aircraft%20cabin%20light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19226" y="4679657"/>
            <a:ext cx="2184510" cy="1636275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7072415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5221" y="911061"/>
            <a:ext cx="11651007" cy="4990736"/>
          </a:xfrm>
        </p:spPr>
        <p:txBody>
          <a:bodyPr/>
          <a:lstStyle/>
          <a:p>
            <a:r>
              <a:rPr lang="en-US" sz="2400" dirty="0" smtClean="0"/>
              <a:t>What method should be used to measure LED flux and color maintenance?		(LM-80-08)</a:t>
            </a:r>
          </a:p>
          <a:p>
            <a:r>
              <a:rPr lang="en-US" sz="2400" dirty="0" smtClean="0"/>
              <a:t>What method should be used to project LED lifetime?			        		(TM-21-11)</a:t>
            </a:r>
          </a:p>
          <a:p>
            <a:r>
              <a:rPr lang="en-US" sz="2400" dirty="0" smtClean="0"/>
              <a:t>What method should be used to measure LED luminaire flux and color maintenance ?	(LM-84-14) </a:t>
            </a:r>
          </a:p>
          <a:p>
            <a:r>
              <a:rPr lang="en-US" sz="2400" dirty="0" smtClean="0"/>
              <a:t>What method should be used to measure LED luminaire photometry?	       		(LM-79-08)</a:t>
            </a:r>
          </a:p>
          <a:p>
            <a:r>
              <a:rPr lang="en-US" sz="2400" dirty="0" smtClean="0"/>
              <a:t>What is the impact of spectrum on mesopic vision? 			        		(TM-12-12)</a:t>
            </a:r>
          </a:p>
          <a:p>
            <a:r>
              <a:rPr lang="en-US" sz="2400" dirty="0"/>
              <a:t>What is the impact of spectrum on </a:t>
            </a:r>
            <a:r>
              <a:rPr lang="en-US" sz="2400" dirty="0" smtClean="0"/>
              <a:t>photopic vision?			       		(TM-24-13)</a:t>
            </a:r>
            <a:endParaRPr lang="en-US" sz="2400" dirty="0"/>
          </a:p>
          <a:p>
            <a:r>
              <a:rPr lang="en-US" sz="2400" dirty="0" smtClean="0"/>
              <a:t>What is the impact of spectrum on the environment and human health?       		(RP-33-14)</a:t>
            </a:r>
          </a:p>
          <a:p>
            <a:r>
              <a:rPr lang="en-US" sz="2400" dirty="0" smtClean="0"/>
              <a:t>Does CRI accurately characterize LED color quality?			        		(TM-30-</a:t>
            </a:r>
            <a:r>
              <a:rPr lang="en-US" sz="2400" i="1" u="sng" dirty="0" smtClean="0"/>
              <a:t>15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Is there a difference between the apparent color of LED sources?</a:t>
            </a:r>
          </a:p>
          <a:p>
            <a:r>
              <a:rPr lang="en-US" sz="2400" dirty="0" smtClean="0"/>
              <a:t>How do we project luminaire color quality/consistency?</a:t>
            </a:r>
          </a:p>
          <a:p>
            <a:r>
              <a:rPr lang="en-US" sz="2400" dirty="0" smtClean="0"/>
              <a:t>Can we standardize and ensure light engine, driver, luminaire and control compatibility?</a:t>
            </a:r>
          </a:p>
          <a:p>
            <a:r>
              <a:rPr lang="en-US" sz="2400" dirty="0" smtClean="0"/>
              <a:t>How do I specify LED performance (vs. prescriptive approach)?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Hubbell Incorporated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AF00-810F-4A0F-93F7-9F600F91527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New Technology</a:t>
            </a:r>
            <a:r>
              <a:rPr lang="en-US" b="1" i="1" dirty="0" smtClean="0">
                <a:sym typeface="Wingdings" pitchFamily="2" charset="2"/>
              </a:rPr>
              <a:t>…</a:t>
            </a:r>
            <a:r>
              <a:rPr lang="en-US" b="1" i="1" dirty="0" smtClean="0"/>
              <a:t> New Standards</a:t>
            </a:r>
            <a:endParaRPr lang="en-US" b="1" i="1" dirty="0"/>
          </a:p>
        </p:txBody>
      </p:sp>
      <p:pic>
        <p:nvPicPr>
          <p:cNvPr id="7170" name="Picture 2" descr="C:\Users\cbailey\Desktop\Question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686" y="4659087"/>
            <a:ext cx="1625600" cy="1625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57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Evolution of LED Technology</a:t>
            </a:r>
            <a:endParaRPr lang="en-US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fld id="{5BA1E6A4-A563-45F8-8D1B-C3D88724B310}" type="datetime1">
              <a:rPr lang="en-US"/>
              <a:pPr/>
              <a:t>8/25/2015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Hubbell Incorporated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AF00-810F-4A0F-93F7-9F600F915272}" type="slidenum">
              <a:rPr lang="en-US" smtClean="0"/>
              <a:pPr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783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didn’t get here in a hurry…</a:t>
            </a:r>
            <a:endParaRPr lang="en-US" dirty="0"/>
          </a:p>
        </p:txBody>
      </p:sp>
      <p:pic>
        <p:nvPicPr>
          <p:cNvPr id="8" name="Content Placeholder 9" descr="shuji-nakamura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211203" y="1941524"/>
            <a:ext cx="3782293" cy="251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cbailey\Pictures\Blue_LED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10081" y="4278875"/>
            <a:ext cx="761912" cy="902245"/>
          </a:xfrm>
          <a:prstGeom prst="rect">
            <a:avLst/>
          </a:prstGeom>
          <a:noFill/>
        </p:spPr>
      </p:pic>
      <p:pic>
        <p:nvPicPr>
          <p:cNvPr id="10" name="Picture 2" descr="C:\Users\cbailey\Pictures\Nick H, GE.jpg"/>
          <p:cNvPicPr>
            <a:picLocks noChangeAspect="1" noChangeArrowheads="1"/>
          </p:cNvPicPr>
          <p:nvPr/>
        </p:nvPicPr>
        <p:blipFill rotWithShape="1">
          <a:blip r:embed="rId5" cstate="email"/>
          <a:srcRect t="-1"/>
          <a:stretch/>
        </p:blipFill>
        <p:spPr bwMode="auto">
          <a:xfrm>
            <a:off x="979748" y="1957565"/>
            <a:ext cx="3779931" cy="2499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C:\Users\cbailey\Pictures\Red LED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4149" y="4345163"/>
            <a:ext cx="761912" cy="90224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532443" y="4491320"/>
            <a:ext cx="2963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ea typeface="ＭＳ Ｐゴシック" pitchFamily="-4" charset="-128"/>
                <a:cs typeface="Tahoma" pitchFamily="34" charset="0"/>
              </a:rPr>
              <a:t>Dr. </a:t>
            </a:r>
            <a:r>
              <a:rPr lang="en-US" sz="2000" b="1" dirty="0" err="1" smtClean="0">
                <a:ea typeface="ＭＳ Ｐゴシック" pitchFamily="-4" charset="-128"/>
                <a:cs typeface="Tahoma" pitchFamily="34" charset="0"/>
              </a:rPr>
              <a:t>Shuji</a:t>
            </a:r>
            <a:r>
              <a:rPr lang="en-US" sz="2000" b="1" dirty="0" smtClean="0">
                <a:ea typeface="ＭＳ Ｐゴシック" pitchFamily="-4" charset="-128"/>
                <a:cs typeface="Tahoma" pitchFamily="34" charset="0"/>
              </a:rPr>
              <a:t> </a:t>
            </a:r>
            <a:r>
              <a:rPr lang="en-US" sz="2000" b="1" dirty="0">
                <a:ea typeface="ＭＳ Ｐゴシック" pitchFamily="-4" charset="-128"/>
                <a:cs typeface="Tahoma" pitchFamily="34" charset="0"/>
              </a:rPr>
              <a:t>Nakamura (1993)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1236966" y="4507361"/>
            <a:ext cx="3160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ea typeface="ＭＳ Ｐゴシック" pitchFamily="-4" charset="-128"/>
                <a:cs typeface="Tahoma" pitchFamily="34" charset="0"/>
              </a:rPr>
              <a:t>Dr. Nick </a:t>
            </a:r>
            <a:r>
              <a:rPr lang="en-US" sz="2000" b="1" dirty="0" err="1">
                <a:ea typeface="ＭＳ Ｐゴシック" pitchFamily="-4" charset="-128"/>
                <a:cs typeface="Tahoma" pitchFamily="34" charset="0"/>
              </a:rPr>
              <a:t>Holonyak</a:t>
            </a:r>
            <a:r>
              <a:rPr lang="en-US" sz="2000" b="1" dirty="0">
                <a:ea typeface="ＭＳ Ｐゴシック" pitchFamily="-4" charset="-128"/>
                <a:cs typeface="Tahoma" pitchFamily="34" charset="0"/>
              </a:rPr>
              <a:t> (1962)</a:t>
            </a: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591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Use and Application of LEDs</a:t>
            </a:r>
            <a:endParaRPr lang="en-US" dirty="0"/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2051687" y="1159306"/>
            <a:ext cx="8959707" cy="480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000" b="1" dirty="0">
                <a:latin typeface="Arial Narrow" panose="020B0606020202030204" pitchFamily="34" charset="0"/>
                <a:ea typeface="ＭＳ Ｐゴシック" pitchFamily="-4" charset="-128"/>
                <a:cs typeface="Tahoma" pitchFamily="34" charset="0"/>
              </a:rPr>
              <a:t>Specialty Lighting (Traffic Signals, Toys, Industrial Displays)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ＭＳ Ｐゴシック" pitchFamily="-4" charset="-128"/>
                <a:cs typeface="Tahoma" pitchFamily="34" charset="0"/>
              </a:rPr>
              <a:t>Monochromatic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2000" b="1" dirty="0" smtClean="0">
              <a:latin typeface="Arial Narrow" panose="020B0606020202030204" pitchFamily="34" charset="0"/>
              <a:ea typeface="ＭＳ Ｐゴシック" pitchFamily="-4" charset="-128"/>
              <a:cs typeface="Tahoma" pitchFamily="34" charset="0"/>
            </a:endParaRPr>
          </a:p>
          <a:p>
            <a:r>
              <a:rPr lang="en-US" sz="2000" b="1" dirty="0" smtClean="0">
                <a:latin typeface="Arial Narrow" panose="020B0606020202030204" pitchFamily="34" charset="0"/>
                <a:ea typeface="ＭＳ Ｐゴシック" pitchFamily="-4" charset="-128"/>
                <a:cs typeface="Tahoma" pitchFamily="34" charset="0"/>
              </a:rPr>
              <a:t>Display </a:t>
            </a:r>
            <a:r>
              <a:rPr lang="en-US" sz="2000" b="1" dirty="0">
                <a:latin typeface="Arial Narrow" panose="020B0606020202030204" pitchFamily="34" charset="0"/>
                <a:ea typeface="ＭＳ Ｐゴシック" pitchFamily="-4" charset="-128"/>
                <a:cs typeface="Tahoma" pitchFamily="34" charset="0"/>
              </a:rPr>
              <a:t>Lighting (Indoor / Outdoor Backlit Commercial Displays)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ＭＳ Ｐゴシック" pitchFamily="-4" charset="-128"/>
                <a:cs typeface="Tahoma" pitchFamily="34" charset="0"/>
              </a:rPr>
              <a:t>Phosphor converted, high color temperature (CCT)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2000" b="1" dirty="0">
              <a:latin typeface="Arial Narrow" panose="020B0606020202030204" pitchFamily="34" charset="0"/>
              <a:ea typeface="ＭＳ Ｐゴシック" pitchFamily="-4" charset="-128"/>
              <a:cs typeface="Tahoma" pitchFamily="34" charset="0"/>
            </a:endParaRPr>
          </a:p>
          <a:p>
            <a:r>
              <a:rPr lang="en-US" sz="2000" b="1" dirty="0" smtClean="0">
                <a:latin typeface="Arial Narrow" panose="020B0606020202030204" pitchFamily="34" charset="0"/>
                <a:ea typeface="ＭＳ Ｐゴシック" pitchFamily="-4" charset="-128"/>
                <a:cs typeface="Tahoma" pitchFamily="34" charset="0"/>
              </a:rPr>
              <a:t>LCD </a:t>
            </a:r>
            <a:r>
              <a:rPr lang="en-US" sz="2000" b="1" dirty="0">
                <a:latin typeface="Arial Narrow" panose="020B0606020202030204" pitchFamily="34" charset="0"/>
                <a:ea typeface="ＭＳ Ｐゴシック" pitchFamily="-4" charset="-128"/>
                <a:cs typeface="Tahoma" pitchFamily="34" charset="0"/>
              </a:rPr>
              <a:t>Backlighting (Cellular Phone, Laptops, Monitors, etc.)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ＭＳ Ｐゴシック" pitchFamily="-4" charset="-128"/>
                <a:cs typeface="Tahoma" pitchFamily="34" charset="0"/>
              </a:rPr>
              <a:t>Phosphor converted, broad color temperature range (CCT)</a:t>
            </a:r>
          </a:p>
          <a:p>
            <a:pPr lvl="1"/>
            <a:endParaRPr lang="en-US" sz="2000" b="1" dirty="0">
              <a:latin typeface="Arial Narrow" panose="020B0606020202030204" pitchFamily="34" charset="0"/>
              <a:ea typeface="ＭＳ Ｐゴシック" pitchFamily="-4" charset="-128"/>
              <a:cs typeface="Tahoma" pitchFamily="34" charset="0"/>
            </a:endParaRPr>
          </a:p>
          <a:p>
            <a:r>
              <a:rPr lang="en-US" sz="2000" b="1" dirty="0">
                <a:latin typeface="Arial Narrow" panose="020B0606020202030204" pitchFamily="34" charset="0"/>
                <a:ea typeface="ＭＳ Ｐゴシック" pitchFamily="-4" charset="-128"/>
                <a:cs typeface="Tahoma" pitchFamily="34" charset="0"/>
              </a:rPr>
              <a:t>Automotive (Interior &amp; Exterior)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ＭＳ Ｐゴシック" pitchFamily="-4" charset="-128"/>
                <a:cs typeface="Tahoma" pitchFamily="34" charset="0"/>
              </a:rPr>
              <a:t>Increased flux (lumen output), Improved thermal stability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2000" b="1" dirty="0">
              <a:latin typeface="Arial Narrow" panose="020B0606020202030204" pitchFamily="34" charset="0"/>
              <a:ea typeface="ＭＳ Ｐゴシック" pitchFamily="-4" charset="-128"/>
              <a:cs typeface="Tahoma" pitchFamily="34" charset="0"/>
            </a:endParaRPr>
          </a:p>
          <a:p>
            <a:r>
              <a:rPr lang="en-US" sz="2000" b="1" dirty="0">
                <a:latin typeface="Arial Narrow" panose="020B0606020202030204" pitchFamily="34" charset="0"/>
                <a:ea typeface="ＭＳ Ｐゴシック" pitchFamily="-4" charset="-128"/>
                <a:cs typeface="Tahoma" pitchFamily="34" charset="0"/>
              </a:rPr>
              <a:t>General Lighting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ＭＳ Ｐゴシック" pitchFamily="-4" charset="-128"/>
                <a:cs typeface="Tahoma" pitchFamily="34" charset="0"/>
              </a:rPr>
              <a:t>High powered, increased color quality (CRI), increased efficiency</a:t>
            </a:r>
          </a:p>
          <a:p>
            <a:endParaRPr lang="en-US" sz="2000" b="1" dirty="0">
              <a:latin typeface="Arial Narrow" panose="020B0606020202030204" pitchFamily="34" charset="0"/>
              <a:ea typeface="ＭＳ Ｐゴシック" pitchFamily="-4" charset="-128"/>
              <a:cs typeface="Tahoma" pitchFamily="34" charset="0"/>
            </a:endParaRP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2000" b="1" dirty="0">
              <a:latin typeface="Arial Narrow" panose="020B0606020202030204" pitchFamily="34" charset="0"/>
              <a:ea typeface="ＭＳ Ｐゴシック" pitchFamily="-4" charset="-128"/>
              <a:cs typeface="Tahoma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30243" y="1027594"/>
            <a:ext cx="11541648" cy="940987"/>
            <a:chOff x="330243" y="1027594"/>
            <a:chExt cx="11541648" cy="94098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43" y="1072206"/>
              <a:ext cx="1207432" cy="888670"/>
            </a:xfrm>
            <a:prstGeom prst="rect">
              <a:avLst/>
            </a:prstGeom>
          </p:spPr>
        </p:pic>
        <p:pic>
          <p:nvPicPr>
            <p:cNvPr id="11" name="Picture 21" descr="ANd9GcQXh3FeC5M7IgWIDlZkZFF5nh9d1gFOwtbC28A3-O6_lhl8riar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7927" y="1027594"/>
              <a:ext cx="1283964" cy="94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330243" y="3015411"/>
            <a:ext cx="11411339" cy="888670"/>
            <a:chOff x="330243" y="3015411"/>
            <a:chExt cx="11411339" cy="8886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43" y="3015411"/>
              <a:ext cx="1207432" cy="888670"/>
            </a:xfrm>
            <a:prstGeom prst="rect">
              <a:avLst/>
            </a:prstGeom>
          </p:spPr>
        </p:pic>
        <p:pic>
          <p:nvPicPr>
            <p:cNvPr id="12" name="Picture 15" descr="ANd9GcSfdSlZimJQeOmyuVz3uDVPbY1LEYXsL6gGrKKpxU-JZmKj6URmO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6248" y="3058709"/>
              <a:ext cx="1065334" cy="802086"/>
            </a:xfrm>
            <a:prstGeom prst="rect">
              <a:avLst/>
            </a:prstGeom>
            <a:noFill/>
          </p:spPr>
        </p:pic>
      </p:grpSp>
      <p:grpSp>
        <p:nvGrpSpPr>
          <p:cNvPr id="21" name="Group 20"/>
          <p:cNvGrpSpPr/>
          <p:nvPr/>
        </p:nvGrpSpPr>
        <p:grpSpPr>
          <a:xfrm>
            <a:off x="330243" y="4007347"/>
            <a:ext cx="11453328" cy="888670"/>
            <a:chOff x="330243" y="4007347"/>
            <a:chExt cx="11453328" cy="8886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43" y="4007347"/>
              <a:ext cx="1207432" cy="888670"/>
            </a:xfrm>
            <a:prstGeom prst="rect">
              <a:avLst/>
            </a:prstGeom>
          </p:spPr>
        </p:pic>
        <p:pic>
          <p:nvPicPr>
            <p:cNvPr id="13" name="Picture 11" descr="ANd9GcSDt6ssX4fJdbDcHqAqmLYpea0aQci7yQazzEpP9BE_96uGO4NDcA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6247" y="4083250"/>
              <a:ext cx="1107324" cy="736874"/>
            </a:xfrm>
            <a:prstGeom prst="rect">
              <a:avLst/>
            </a:prstGeom>
            <a:noFill/>
          </p:spPr>
        </p:pic>
      </p:grpSp>
      <p:grpSp>
        <p:nvGrpSpPr>
          <p:cNvPr id="19" name="Group 18"/>
          <p:cNvGrpSpPr/>
          <p:nvPr/>
        </p:nvGrpSpPr>
        <p:grpSpPr>
          <a:xfrm>
            <a:off x="330243" y="2039544"/>
            <a:ext cx="11485274" cy="888670"/>
            <a:chOff x="330243" y="2039544"/>
            <a:chExt cx="11485274" cy="8886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43" y="2039544"/>
              <a:ext cx="1207432" cy="888670"/>
            </a:xfrm>
            <a:prstGeom prst="rect">
              <a:avLst/>
            </a:prstGeom>
          </p:spPr>
        </p:pic>
        <p:pic>
          <p:nvPicPr>
            <p:cNvPr id="14" name="Picture 35" descr="ANd9GcRo1iYYxlvRF2eHBsnd59tp97o0wyDDe4UUFL8nmj__yE6ff2m-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2311" y="2039549"/>
              <a:ext cx="1213206" cy="804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376165" y="4989268"/>
            <a:ext cx="11365404" cy="1048459"/>
            <a:chOff x="376165" y="4989268"/>
            <a:chExt cx="11365404" cy="1048459"/>
          </a:xfrm>
        </p:grpSpPr>
        <p:pic>
          <p:nvPicPr>
            <p:cNvPr id="15" name="Picture 4" descr="http://www.kimlighting.com/content/products/images/large/kl_alt02_large.jp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8756"/>
            <a:stretch>
              <a:fillRect/>
            </a:stretch>
          </p:blipFill>
          <p:spPr bwMode="auto">
            <a:xfrm>
              <a:off x="376165" y="4989268"/>
              <a:ext cx="1161516" cy="9775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product image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0075" y="4996233"/>
              <a:ext cx="1041494" cy="10414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840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 Bowl XLIX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09" y="1051275"/>
            <a:ext cx="8150087" cy="496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00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/>
          <p:cNvSpPr/>
          <p:nvPr/>
        </p:nvSpPr>
        <p:spPr>
          <a:xfrm>
            <a:off x="8113487" y="855338"/>
            <a:ext cx="3007317" cy="1569437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Months…</a:t>
            </a:r>
            <a:endParaRPr lang="en-US" sz="2000" dirty="0"/>
          </a:p>
        </p:txBody>
      </p:sp>
      <p:pic>
        <p:nvPicPr>
          <p:cNvPr id="8194" name="Picture 2" descr="C:\Users\cbailey\Desktop\microscope-hi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97" y="3071107"/>
            <a:ext cx="2398711" cy="33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Evolution of Technology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979063" y="4819242"/>
            <a:ext cx="2141741" cy="779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lvl="0" algn="ctr"/>
            <a:r>
              <a:rPr lang="en-US" sz="2100" b="1" dirty="0">
                <a:solidFill>
                  <a:schemeClr val="bg1"/>
                </a:solidFill>
              </a:rPr>
              <a:t>“IT SHOULD BE DONE”</a:t>
            </a:r>
          </a:p>
        </p:txBody>
      </p:sp>
      <p:pic>
        <p:nvPicPr>
          <p:cNvPr id="8195" name="Picture 3" descr="C:\Users\cbailey\Desktop\Scale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368" y="3116083"/>
            <a:ext cx="3236912" cy="325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0336" y="2424776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Feasibility 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7661038" y="2424776"/>
            <a:ext cx="421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Practical &amp; Justified</a:t>
            </a:r>
            <a:endParaRPr lang="en-US" sz="3600" dirty="0"/>
          </a:p>
        </p:txBody>
      </p:sp>
      <p:cxnSp>
        <p:nvCxnSpPr>
          <p:cNvPr id="11" name="Straight Arrow Connector 10"/>
          <p:cNvCxnSpPr>
            <a:stCxn id="8" idx="3"/>
            <a:endCxn id="16" idx="1"/>
          </p:cNvCxnSpPr>
          <p:nvPr/>
        </p:nvCxnSpPr>
        <p:spPr>
          <a:xfrm>
            <a:off x="3135086" y="2747942"/>
            <a:ext cx="4525952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8" idx="1"/>
          </p:cNvCxnSpPr>
          <p:nvPr/>
        </p:nvCxnSpPr>
        <p:spPr>
          <a:xfrm flipV="1">
            <a:off x="181215" y="2747942"/>
            <a:ext cx="589121" cy="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19"/>
          <p:cNvSpPr/>
          <p:nvPr/>
        </p:nvSpPr>
        <p:spPr>
          <a:xfrm>
            <a:off x="1008871" y="1075279"/>
            <a:ext cx="2059120" cy="1129553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Decades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915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/>
              <a:t>High Efficacy: </a:t>
            </a:r>
            <a:r>
              <a:rPr lang="en-US" dirty="0" smtClean="0"/>
              <a:t>110</a:t>
            </a:r>
            <a:r>
              <a:rPr lang="en-US" dirty="0"/>
              <a:t>+ lm/W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/>
              <a:t>Excellent Color Quality:	</a:t>
            </a:r>
            <a:r>
              <a:rPr lang="en-US" dirty="0"/>
              <a:t>Up to 98+ CRI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/>
              <a:t>Optical Performance: &gt;</a:t>
            </a:r>
            <a:r>
              <a:rPr lang="en-US" dirty="0"/>
              <a:t>93% Optical Efficiency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/>
              <a:t>Dimmable</a:t>
            </a:r>
            <a:r>
              <a:rPr lang="en-US" dirty="0"/>
              <a:t> – Commonly a standard option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/>
              <a:t>Long Life </a:t>
            </a:r>
            <a:r>
              <a:rPr lang="en-US" dirty="0"/>
              <a:t>– </a:t>
            </a:r>
            <a:r>
              <a:rPr lang="en-US" dirty="0" smtClean="0"/>
              <a:t>L</a:t>
            </a:r>
            <a:r>
              <a:rPr lang="en-US" sz="2000" dirty="0" smtClean="0"/>
              <a:t>70</a:t>
            </a:r>
            <a:r>
              <a:rPr lang="en-US" dirty="0" smtClean="0"/>
              <a:t> of 50,000hrs </a:t>
            </a:r>
            <a:r>
              <a:rPr lang="en-US" dirty="0"/>
              <a:t>to </a:t>
            </a:r>
            <a:r>
              <a:rPr lang="en-US" dirty="0" smtClean="0"/>
              <a:t>100,000 + + </a:t>
            </a:r>
            <a:r>
              <a:rPr lang="en-US" dirty="0"/>
              <a:t>hrs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/>
              <a:t>Practical: </a:t>
            </a:r>
            <a:r>
              <a:rPr lang="en-US" dirty="0"/>
              <a:t>Pricing quickly </a:t>
            </a:r>
            <a:r>
              <a:rPr lang="en-US" dirty="0" smtClean="0"/>
              <a:t>stabilizing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Checking the Box</a:t>
            </a:r>
            <a:endParaRPr lang="en-US" dirty="0"/>
          </a:p>
        </p:txBody>
      </p:sp>
      <p:pic>
        <p:nvPicPr>
          <p:cNvPr id="9218" name="Picture 2" descr="C:\Users\cbailey\Desktop\check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440" y="1786591"/>
            <a:ext cx="3124283" cy="32560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73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 Value Proposition</a:t>
            </a:r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7944863" y="5189235"/>
            <a:ext cx="1905519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defPPr>
              <a:defRPr lang="en-US"/>
            </a:defPPr>
            <a:lvl1pPr marL="0" algn="r" defTabSz="914377" rtl="0" eaLnBrk="1" latinLnBrk="0" hangingPunct="1">
              <a:defRPr sz="1100" i="1" kern="120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FC9021-0A03-4942-892D-D643BB72CD90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3782476"/>
              </p:ext>
            </p:extLst>
          </p:nvPr>
        </p:nvGraphicFramePr>
        <p:xfrm>
          <a:off x="-268940" y="819671"/>
          <a:ext cx="7931917" cy="5446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cbailey\Desktop\008 - The Paradigm of Spectrum\0606_EnergyZarr_FO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3516" y="974059"/>
            <a:ext cx="3253731" cy="170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7735" y="2822665"/>
            <a:ext cx="3382983" cy="137043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776" y="4330385"/>
            <a:ext cx="3291256" cy="171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3839425" y="1511641"/>
            <a:ext cx="0" cy="89538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1612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static.freepik.com/free-photo/black-background--pile-of-sugar--pour--spoon-of-salt_33020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7699" y="966787"/>
            <a:ext cx="7996042" cy="53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7577" y="966788"/>
            <a:ext cx="5540188" cy="53264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 Value Proposition</a:t>
            </a:r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86869" y="1219199"/>
            <a:ext cx="8877301" cy="4381500"/>
          </a:xfrm>
          <a:prstGeom prst="rect">
            <a:avLst/>
          </a:prstGeom>
        </p:spPr>
        <p:txBody>
          <a:bodyPr vert="horz" lIns="91438" tIns="45719" rIns="91438" bIns="45719" numCol="1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347" indent="-214313" defTabSz="685800">
              <a:spcAft>
                <a:spcPts val="600"/>
              </a:spcAft>
              <a:defRPr/>
            </a:pPr>
            <a:r>
              <a:rPr lang="en-US" sz="1800" dirty="0" smtClean="0">
                <a:solidFill>
                  <a:schemeClr val="bg1"/>
                </a:solidFill>
                <a:latin typeface="Swis721 BT" pitchFamily="34" charset="0"/>
                <a:sym typeface="Gill Sans" charset="0"/>
              </a:rPr>
              <a:t>Long Life – Low maintenance</a:t>
            </a:r>
          </a:p>
          <a:p>
            <a:pPr marL="108347" indent="-214313" defTabSz="685800">
              <a:spcAft>
                <a:spcPts val="600"/>
              </a:spcAft>
              <a:defRPr/>
            </a:pPr>
            <a:r>
              <a:rPr lang="en-US" sz="1800" dirty="0" smtClean="0">
                <a:solidFill>
                  <a:schemeClr val="bg1"/>
                </a:solidFill>
                <a:latin typeface="Swis721 BT" pitchFamily="34" charset="0"/>
                <a:sym typeface="Gill Sans" charset="0"/>
              </a:rPr>
              <a:t>Efficient – Low energy use</a:t>
            </a:r>
          </a:p>
          <a:p>
            <a:pPr marL="108347" indent="-214313" defTabSz="685800">
              <a:spcAft>
                <a:spcPts val="600"/>
              </a:spcAft>
              <a:defRPr/>
            </a:pPr>
            <a:r>
              <a:rPr lang="en-US" sz="1800" dirty="0" smtClean="0">
                <a:solidFill>
                  <a:schemeClr val="bg1"/>
                </a:solidFill>
                <a:latin typeface="Swis721 BT" pitchFamily="34" charset="0"/>
                <a:sym typeface="Gill Sans" charset="0"/>
              </a:rPr>
              <a:t>Robustness – High reliability</a:t>
            </a:r>
          </a:p>
          <a:p>
            <a:pPr marL="108347" indent="-214313" defTabSz="685800">
              <a:spcAft>
                <a:spcPts val="600"/>
              </a:spcAft>
              <a:defRPr/>
            </a:pPr>
            <a:r>
              <a:rPr lang="en-US" sz="1800" dirty="0" smtClean="0">
                <a:solidFill>
                  <a:schemeClr val="bg1"/>
                </a:solidFill>
                <a:latin typeface="Swis721 BT" pitchFamily="34" charset="0"/>
                <a:sym typeface="Gill Sans" charset="0"/>
              </a:rPr>
              <a:t>Small source size -- allows for superior optical control</a:t>
            </a:r>
          </a:p>
          <a:p>
            <a:pPr marL="108347" indent="-214313" defTabSz="685800">
              <a:spcAft>
                <a:spcPts val="600"/>
              </a:spcAft>
              <a:defRPr/>
            </a:pPr>
            <a:r>
              <a:rPr lang="en-US" sz="1800" dirty="0" smtClean="0">
                <a:solidFill>
                  <a:schemeClr val="bg1"/>
                </a:solidFill>
                <a:latin typeface="Swis721 BT" pitchFamily="34" charset="0"/>
                <a:sym typeface="Gill Sans" charset="0"/>
              </a:rPr>
              <a:t>Full Spectrum  – Enhanced color</a:t>
            </a:r>
          </a:p>
          <a:p>
            <a:pPr marL="108347" indent="-214313" defTabSz="685800">
              <a:spcAft>
                <a:spcPts val="600"/>
              </a:spcAft>
              <a:defRPr/>
            </a:pPr>
            <a:r>
              <a:rPr lang="en-US" sz="1800" dirty="0" smtClean="0">
                <a:solidFill>
                  <a:schemeClr val="bg1"/>
                </a:solidFill>
                <a:latin typeface="Swis721 BT" pitchFamily="34" charset="0"/>
                <a:sym typeface="Gill Sans" charset="0"/>
              </a:rPr>
              <a:t>Cool Beam – No projected heat</a:t>
            </a:r>
          </a:p>
          <a:p>
            <a:pPr marL="108347" indent="-214313" defTabSz="685800">
              <a:spcAft>
                <a:spcPts val="600"/>
              </a:spcAft>
              <a:defRPr/>
            </a:pPr>
            <a:r>
              <a:rPr lang="en-US" sz="1800" dirty="0" smtClean="0">
                <a:solidFill>
                  <a:schemeClr val="bg1"/>
                </a:solidFill>
                <a:latin typeface="Swis721 BT" pitchFamily="34" charset="0"/>
                <a:sym typeface="Gill Sans" charset="0"/>
              </a:rPr>
              <a:t>No IR or UV – Wide application</a:t>
            </a:r>
          </a:p>
          <a:p>
            <a:pPr marL="108347" indent="-214313" defTabSz="685800">
              <a:spcAft>
                <a:spcPts val="600"/>
              </a:spcAft>
              <a:defRPr/>
            </a:pPr>
            <a:r>
              <a:rPr lang="en-US" sz="1800" dirty="0" smtClean="0">
                <a:solidFill>
                  <a:schemeClr val="bg1"/>
                </a:solidFill>
                <a:latin typeface="Swis721 BT" pitchFamily="34" charset="0"/>
                <a:sym typeface="Gill Sans" charset="0"/>
              </a:rPr>
              <a:t>Mercury Free – Good for environ.</a:t>
            </a:r>
          </a:p>
          <a:p>
            <a:pPr marL="108347" indent="-214313" defTabSz="685800">
              <a:spcAft>
                <a:spcPts val="600"/>
              </a:spcAft>
              <a:defRPr/>
            </a:pPr>
            <a:r>
              <a:rPr lang="en-US" sz="1800" dirty="0" smtClean="0">
                <a:solidFill>
                  <a:schemeClr val="bg1"/>
                </a:solidFill>
                <a:latin typeface="Swis721 BT" pitchFamily="34" charset="0"/>
                <a:sym typeface="Gill Sans" charset="0"/>
              </a:rPr>
              <a:t>Low Voltage – Ease of Use</a:t>
            </a:r>
          </a:p>
          <a:p>
            <a:pPr marL="108347" indent="-214313" defTabSz="685800">
              <a:spcAft>
                <a:spcPts val="600"/>
              </a:spcAft>
              <a:defRPr/>
            </a:pPr>
            <a:r>
              <a:rPr lang="en-US" sz="1800" dirty="0" smtClean="0">
                <a:solidFill>
                  <a:schemeClr val="bg1"/>
                </a:solidFill>
                <a:latin typeface="Swis721 BT" pitchFamily="34" charset="0"/>
                <a:sym typeface="Gill Sans" charset="0"/>
              </a:rPr>
              <a:t>Heat Reduction -  (3.41BTU / W)</a:t>
            </a:r>
          </a:p>
          <a:p>
            <a:pPr marL="108347" indent="-214313" defTabSz="685800">
              <a:spcAft>
                <a:spcPts val="600"/>
              </a:spcAft>
              <a:defRPr/>
            </a:pPr>
            <a:r>
              <a:rPr lang="en-US" sz="1800" dirty="0" smtClean="0">
                <a:solidFill>
                  <a:schemeClr val="bg1"/>
                </a:solidFill>
                <a:latin typeface="Swis721 BT" pitchFamily="34" charset="0"/>
                <a:sym typeface="Gill Sans" charset="0"/>
              </a:rPr>
              <a:t>Favorable ROI – Great investment</a:t>
            </a:r>
            <a:endParaRPr lang="en-US" sz="1800" b="1" dirty="0">
              <a:solidFill>
                <a:schemeClr val="bg1"/>
              </a:solidFill>
              <a:latin typeface="Swis721 BT" pitchFamily="34" charset="0"/>
              <a:sym typeface="Gill Sans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67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5225142" y="1814286"/>
            <a:ext cx="6763657" cy="4112381"/>
          </a:xfrm>
        </p:spPr>
        <p:txBody>
          <a:bodyPr>
            <a:no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David </a:t>
            </a:r>
            <a:r>
              <a:rPr lang="en-US" sz="24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Venhaus</a:t>
            </a:r>
            <a:endParaRPr lang="en-US" sz="1400" dirty="0"/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Sr. Solutions Specialist</a:t>
            </a:r>
            <a:endParaRPr lang="en-US" sz="1400" dirty="0"/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Hubbell Lighting, Inc.</a:t>
            </a:r>
            <a:endParaRPr lang="en-US" sz="1400" dirty="0"/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701 Millennium Blvd.</a:t>
            </a:r>
            <a:endParaRPr lang="en-US" sz="1400" dirty="0"/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Greenville, SC 29607</a:t>
            </a:r>
            <a:endParaRPr lang="en-US" sz="1400" dirty="0"/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direct: 864-678-1140</a:t>
            </a:r>
            <a:endParaRPr lang="en-US" sz="1400" dirty="0"/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e: 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dvenhaus@hubbell.com</a:t>
            </a:r>
            <a:endParaRPr lang="en-US" sz="1400" dirty="0"/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w: www.lightingsolutionscenter.com</a:t>
            </a:r>
            <a:endParaRPr lang="en-US" sz="4300" dirty="0">
              <a:latin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Introduction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122929" y="1443639"/>
            <a:ext cx="0" cy="39446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" descr="C:\Users\cbailey\Dropbox\Files\HLI\Hubbell Lighting\Marketing\HLI CVI Standards 2013\Hubbell Namesake Logos 4-11-13\HLI\jpg\hubbell-lighting-rgb-200h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5658" y="3048001"/>
            <a:ext cx="4714111" cy="1039495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618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LED is solving </a:t>
            </a:r>
            <a:r>
              <a:rPr lang="en-US" dirty="0"/>
              <a:t>problems that always existed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20915"/>
          <a:stretch/>
        </p:blipFill>
        <p:spPr bwMode="auto">
          <a:xfrm>
            <a:off x="264795" y="1904237"/>
            <a:ext cx="11528552" cy="333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92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Economics &amp; Adoption of LED Technology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fld id="{5BA1E6A4-A563-45F8-8D1B-C3D88724B310}" type="datetime1">
              <a:rPr lang="en-US"/>
              <a:pPr/>
              <a:t>8/25/2015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Hubbell Incorporated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AF00-810F-4A0F-93F7-9F600F915272}" type="slidenum">
              <a:rPr lang="en-US" smtClean="0"/>
              <a:pPr/>
              <a:t>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61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Update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125982744"/>
              </p:ext>
            </p:extLst>
          </p:nvPr>
        </p:nvGraphicFramePr>
        <p:xfrm>
          <a:off x="219457" y="1141796"/>
          <a:ext cx="7005059" cy="4795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21541" y="5664464"/>
            <a:ext cx="8841517" cy="446272"/>
          </a:xfrm>
          <a:prstGeom prst="rect">
            <a:avLst/>
          </a:prstGeom>
          <a:solidFill>
            <a:srgbClr val="C0C0C0"/>
          </a:solidFill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2100" b="1" dirty="0"/>
              <a:t>LED is now the highest efficacy “white light” source on the market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05884" y="1141793"/>
            <a:ext cx="4524139" cy="392414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189" indent="-457189">
              <a:buFont typeface="Arial" pitchFamily="34" charset="0"/>
              <a:buChar char="•"/>
            </a:pPr>
            <a:r>
              <a:rPr lang="en-US" b="1" dirty="0" smtClean="0"/>
              <a:t>LPS is not considered…</a:t>
            </a:r>
          </a:p>
          <a:p>
            <a:pPr marL="457189" indent="-457189">
              <a:buFont typeface="Arial" pitchFamily="34" charset="0"/>
              <a:buChar char="•"/>
            </a:pPr>
            <a:endParaRPr lang="en-US" b="1" dirty="0" smtClean="0"/>
          </a:p>
          <a:p>
            <a:pPr marL="457189" indent="-457189">
              <a:buFont typeface="Arial" pitchFamily="34" charset="0"/>
              <a:buChar char="•"/>
            </a:pPr>
            <a:endParaRPr lang="en-US" b="1" dirty="0" smtClean="0"/>
          </a:p>
          <a:p>
            <a:pPr marL="457189" indent="-457189">
              <a:buFont typeface="Arial" pitchFamily="34" charset="0"/>
              <a:buChar char="•"/>
            </a:pPr>
            <a:endParaRPr lang="en-US" b="1" dirty="0" smtClean="0"/>
          </a:p>
          <a:p>
            <a:pPr marL="457189" indent="-457189">
              <a:buFont typeface="Arial" pitchFamily="34" charset="0"/>
              <a:buChar char="•"/>
            </a:pPr>
            <a:endParaRPr lang="en-US" b="1" dirty="0" smtClean="0"/>
          </a:p>
          <a:p>
            <a:pPr marL="457189" indent="-457189">
              <a:buFont typeface="Arial" pitchFamily="34" charset="0"/>
              <a:buChar char="•"/>
            </a:pPr>
            <a:endParaRPr lang="en-US" b="1" dirty="0" smtClean="0"/>
          </a:p>
          <a:p>
            <a:pPr marL="457189" indent="-457189">
              <a:buFont typeface="Arial" pitchFamily="34" charset="0"/>
              <a:buChar char="•"/>
            </a:pPr>
            <a:endParaRPr lang="en-US" b="1" dirty="0" smtClean="0"/>
          </a:p>
          <a:p>
            <a:pPr marL="457189" indent="-457189">
              <a:buFont typeface="Arial" pitchFamily="34" charset="0"/>
              <a:buChar char="•"/>
            </a:pPr>
            <a:endParaRPr lang="en-US" b="1" dirty="0" smtClean="0"/>
          </a:p>
          <a:p>
            <a:pPr marL="457189" indent="-457189">
              <a:buFont typeface="Arial" pitchFamily="34" charset="0"/>
              <a:buChar char="•"/>
            </a:pPr>
            <a:r>
              <a:rPr lang="en-US" b="1" dirty="0" smtClean="0"/>
              <a:t>Beware, there is a wide range in LED source performance</a:t>
            </a:r>
          </a:p>
          <a:p>
            <a:pPr marL="457189" indent="-457189">
              <a:buFont typeface="Arial" pitchFamily="34" charset="0"/>
              <a:buChar char="•"/>
            </a:pPr>
            <a:endParaRPr lang="en-US" b="1" dirty="0" smtClean="0"/>
          </a:p>
          <a:p>
            <a:pPr marL="457189" indent="-457189">
              <a:buFont typeface="Arial" pitchFamily="34" charset="0"/>
              <a:buChar char="•"/>
            </a:pPr>
            <a:r>
              <a:rPr lang="en-US" b="1" dirty="0" smtClean="0"/>
              <a:t>There are “lagging” and “leading” suppliers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429295" y="1583498"/>
            <a:ext cx="2596055" cy="1737770"/>
            <a:chOff x="5343408" y="443089"/>
            <a:chExt cx="3800592" cy="2679300"/>
          </a:xfrm>
        </p:grpSpPr>
        <p:pic>
          <p:nvPicPr>
            <p:cNvPr id="10243" name="Picture 3" descr="C:\Users\cbailey\Desktop\SOX.pn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343408" y="443089"/>
              <a:ext cx="3800592" cy="2679300"/>
            </a:xfrm>
            <a:prstGeom prst="rect">
              <a:avLst/>
            </a:prstGeom>
            <a:noFill/>
          </p:spPr>
        </p:pic>
        <p:pic>
          <p:nvPicPr>
            <p:cNvPr id="10242" name="Picture 2" descr="http://cord.org/step_online/st1-6/images/Fig06-17.gif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236" r="15232" b="13440"/>
            <a:stretch>
              <a:fillRect/>
            </a:stretch>
          </p:blipFill>
          <p:spPr bwMode="auto">
            <a:xfrm>
              <a:off x="6019803" y="799193"/>
              <a:ext cx="2314574" cy="1963056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53604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66203" y="1786205"/>
            <a:ext cx="304800" cy="1529481"/>
          </a:xfrm>
          <a:prstGeom prst="rect">
            <a:avLst/>
          </a:prstGeom>
          <a:solidFill>
            <a:srgbClr val="FFE01A"/>
          </a:solidFill>
          <a:ln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1001">
            <a:schemeClr val="lt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21917" tIns="60958" rIns="121917" bIns="60958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Update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817944" y="5621307"/>
            <a:ext cx="7107107" cy="316268"/>
          </a:xfrm>
          <a:prstGeom prst="rect">
            <a:avLst/>
          </a:prstGeom>
        </p:spPr>
        <p:txBody>
          <a:bodyPr vert="horz" lIns="45719" tIns="45719" rIns="45719" bIns="45719" rtlCol="0">
            <a:normAutofit fontScale="40000" lnSpcReduction="20000"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May 2013 LED Benchmark: 167lm/W (Production), 254lm/W Lab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311304995"/>
              </p:ext>
            </p:extLst>
          </p:nvPr>
        </p:nvGraphicFramePr>
        <p:xfrm>
          <a:off x="219457" y="1349383"/>
          <a:ext cx="7005059" cy="4873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817958" y="3496754"/>
            <a:ext cx="3057882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197lm/W 2015 Production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17958" y="2709450"/>
            <a:ext cx="3200550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&gt;217lm/W 2017 Production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17943" y="1859851"/>
            <a:ext cx="3962361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350lm/W Theoretical Ceiling 20XX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17943" y="2270221"/>
            <a:ext cx="3059486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315lm/W 2015 Laboratory</a:t>
            </a:r>
          </a:p>
        </p:txBody>
      </p:sp>
      <p:cxnSp>
        <p:nvCxnSpPr>
          <p:cNvPr id="20" name="Straight Arrow Connector 19"/>
          <p:cNvCxnSpPr>
            <a:stCxn id="17" idx="1"/>
          </p:cNvCxnSpPr>
          <p:nvPr/>
        </p:nvCxnSpPr>
        <p:spPr>
          <a:xfrm flipH="1" flipV="1">
            <a:off x="1532367" y="1786204"/>
            <a:ext cx="1285576" cy="28139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1"/>
          </p:cNvCxnSpPr>
          <p:nvPr/>
        </p:nvCxnSpPr>
        <p:spPr>
          <a:xfrm flipH="1" flipV="1">
            <a:off x="1532368" y="3335007"/>
            <a:ext cx="1285590" cy="36949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1"/>
          </p:cNvCxnSpPr>
          <p:nvPr/>
        </p:nvCxnSpPr>
        <p:spPr>
          <a:xfrm flipH="1">
            <a:off x="1532369" y="2917197"/>
            <a:ext cx="1285589" cy="31961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1"/>
          </p:cNvCxnSpPr>
          <p:nvPr/>
        </p:nvCxnSpPr>
        <p:spPr>
          <a:xfrm flipH="1" flipV="1">
            <a:off x="1532371" y="2184401"/>
            <a:ext cx="1285572" cy="29356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113900" y="5820949"/>
            <a:ext cx="7860479" cy="4154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dirty="0" smtClean="0">
                <a:hlinkClick r:id="rId5"/>
              </a:rPr>
              <a:t>http://www.photonics.com/Article.aspx?AID=28677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405884" y="1141791"/>
            <a:ext cx="4524139" cy="392414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189" indent="-457189">
              <a:buFont typeface="Arial" pitchFamily="34" charset="0"/>
              <a:buChar char="•"/>
            </a:pPr>
            <a:r>
              <a:rPr lang="en-US" b="1" dirty="0" smtClean="0"/>
              <a:t>There is typically a 5yr lag between LED R&amp;D and production levels</a:t>
            </a:r>
          </a:p>
          <a:p>
            <a:pPr marL="457189" indent="-457189">
              <a:buFont typeface="Arial" pitchFamily="34" charset="0"/>
              <a:buChar char="•"/>
            </a:pPr>
            <a:endParaRPr lang="en-US" b="1" dirty="0" smtClean="0"/>
          </a:p>
          <a:p>
            <a:pPr marL="457189" indent="-457189">
              <a:buFont typeface="Arial" pitchFamily="34" charset="0"/>
              <a:buChar char="•"/>
            </a:pPr>
            <a:r>
              <a:rPr lang="en-US" b="1" dirty="0" smtClean="0"/>
              <a:t>Based on converting blue to white (phosphor)</a:t>
            </a:r>
          </a:p>
          <a:p>
            <a:pPr marL="457189" indent="-457189">
              <a:buFont typeface="Arial" pitchFamily="34" charset="0"/>
              <a:buChar char="•"/>
            </a:pPr>
            <a:endParaRPr lang="en-US" b="1" dirty="0" smtClean="0"/>
          </a:p>
          <a:p>
            <a:pPr marL="457189" indent="-457189">
              <a:buFont typeface="Arial" pitchFamily="34" charset="0"/>
              <a:buChar char="•"/>
            </a:pPr>
            <a:r>
              <a:rPr lang="en-US" b="1" dirty="0" smtClean="0"/>
              <a:t>At the top end, lower CCTs will have greater efficacy than cooler colors (ex: 5000K)</a:t>
            </a:r>
          </a:p>
          <a:p>
            <a:pPr marL="457189" indent="-457189">
              <a:buFont typeface="Arial" pitchFamily="34" charset="0"/>
              <a:buChar char="•"/>
            </a:pPr>
            <a:endParaRPr lang="en-US" b="1" dirty="0" smtClean="0"/>
          </a:p>
          <a:p>
            <a:pPr marL="457189" indent="-457189">
              <a:buFont typeface="Arial" pitchFamily="34" charset="0"/>
              <a:buChar char="•"/>
            </a:pPr>
            <a:r>
              <a:rPr lang="en-US" b="1" dirty="0" smtClean="0"/>
              <a:t>Higher CRI will typically lower efficacy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0761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Graphic spid="8" grpId="0">
        <p:bldSub>
          <a:bldChart bld="category"/>
        </p:bldSub>
      </p:bldGraphic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1361518"/>
              </p:ext>
            </p:extLst>
          </p:nvPr>
        </p:nvGraphicFramePr>
        <p:xfrm>
          <a:off x="219462" y="1069570"/>
          <a:ext cx="11792433" cy="4996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 vs. Performance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101363" y="1972616"/>
            <a:ext cx="1219200" cy="2651572"/>
            <a:chOff x="7576022" y="1613062"/>
            <a:chExt cx="914400" cy="198867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8033222" y="1982394"/>
              <a:ext cx="0" cy="133080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617123" y="3313200"/>
              <a:ext cx="832199" cy="2885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-25-30%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76022" y="1613062"/>
              <a:ext cx="914400" cy="2885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+</a:t>
              </a:r>
              <a:r>
                <a:rPr lang="en-US" b="1" dirty="0" smtClean="0"/>
                <a:t>5-10%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76022" y="2406694"/>
              <a:ext cx="914400" cy="4962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00" b="1" dirty="0" err="1"/>
                <a:t>YoY</a:t>
              </a:r>
              <a:endParaRPr lang="en-US" sz="3700" b="1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368137" y="5592852"/>
            <a:ext cx="6442863" cy="369331"/>
            <a:chOff x="4026102" y="4323234"/>
            <a:chExt cx="4832147" cy="276999"/>
          </a:xfrm>
        </p:grpSpPr>
        <p:sp>
          <p:nvSpPr>
            <p:cNvPr id="14" name="TextBox 13"/>
            <p:cNvSpPr txBox="1"/>
            <p:nvPr/>
          </p:nvSpPr>
          <p:spPr>
            <a:xfrm>
              <a:off x="4026102" y="4323234"/>
              <a:ext cx="4832147" cy="276999"/>
            </a:xfrm>
            <a:prstGeom prst="rect">
              <a:avLst/>
            </a:prstGeom>
            <a:solidFill>
              <a:srgbClr val="C0C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MP LED’s: ~10% greater lm/W, ~10% lower cost</a:t>
              </a:r>
            </a:p>
          </p:txBody>
        </p:sp>
        <p:pic>
          <p:nvPicPr>
            <p:cNvPr id="15" name="Picture 2" descr="C:\Documents and Settings\pscheidt\Desktop\may\XLamp ML-E\XLamp_ML-E_Unlit_Top_blank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438" y="4371446"/>
              <a:ext cx="165475" cy="156409"/>
            </a:xfrm>
            <a:prstGeom prst="rect">
              <a:avLst/>
            </a:prstGeom>
            <a:noFill/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69" y="5386726"/>
            <a:ext cx="632607" cy="632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7675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series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www.hubbelllighting.com/content/led/content/products/images/thumb/spa_cl1_thumb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3064" y="1717563"/>
            <a:ext cx="1970000" cy="1970000"/>
          </a:xfrm>
          <a:prstGeom prst="rect">
            <a:avLst/>
          </a:prstGeom>
          <a:noFill/>
        </p:spPr>
      </p:pic>
      <p:pic>
        <p:nvPicPr>
          <p:cNvPr id="20" name="Picture 4" descr="http://www.hubbelllighting.com/content/led/content/products/images/thumb/spa_cl1_thumb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231464" y="1590839"/>
            <a:ext cx="1970000" cy="1970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Balance has Shifted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524000" y="1219200"/>
            <a:ext cx="9144000" cy="0"/>
          </a:xfrm>
          <a:prstGeom prst="line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25400" cap="flat" cmpd="sng" algn="ctr">
            <a:solidFill>
              <a:srgbClr val="FFDD4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0" y="1219200"/>
            <a:ext cx="12192000" cy="0"/>
          </a:xfrm>
          <a:prstGeom prst="line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25400" cap="flat" cmpd="sng" algn="ctr">
            <a:solidFill>
              <a:srgbClr val="FFDD4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713477"/>
              </p:ext>
            </p:extLst>
          </p:nvPr>
        </p:nvGraphicFramePr>
        <p:xfrm>
          <a:off x="219459" y="2595274"/>
          <a:ext cx="5699901" cy="3483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880574"/>
              </p:ext>
            </p:extLst>
          </p:nvPr>
        </p:nvGraphicFramePr>
        <p:xfrm>
          <a:off x="6252396" y="2639877"/>
          <a:ext cx="5699901" cy="3438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Title 1"/>
          <p:cNvSpPr txBox="1">
            <a:spLocks/>
          </p:cNvSpPr>
          <p:nvPr/>
        </p:nvSpPr>
        <p:spPr>
          <a:xfrm>
            <a:off x="219462" y="1272979"/>
            <a:ext cx="5724143" cy="3048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kern="1200" dirty="0" smtClean="0">
                <a:solidFill>
                  <a:schemeClr val="bg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 defTabSz="642867" eaLnBrk="0" fontAlgn="base" hangingPunct="0">
              <a:spcAft>
                <a:spcPct val="0"/>
              </a:spcAft>
            </a:pPr>
            <a:r>
              <a:rPr lang="en-US" sz="1900" kern="0" dirty="0">
                <a:solidFill>
                  <a:schemeClr val="tx1"/>
                </a:solidFill>
                <a:cs typeface="Tahoma" pitchFamily="34" charset="0"/>
                <a:sym typeface="Gill Sans" charset="0"/>
              </a:rPr>
              <a:t>COGS 90-LED Outdoor Area Luminaire (2008)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096000" y="1219209"/>
            <a:ext cx="0" cy="5585231"/>
          </a:xfrm>
          <a:prstGeom prst="line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25400" cap="flat" cmpd="sng" algn="ctr">
            <a:solidFill>
              <a:srgbClr val="FFDD4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itle 1"/>
          <p:cNvSpPr txBox="1">
            <a:spLocks/>
          </p:cNvSpPr>
          <p:nvPr/>
        </p:nvSpPr>
        <p:spPr>
          <a:xfrm>
            <a:off x="6252396" y="1272979"/>
            <a:ext cx="5724141" cy="265084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kern="1200" dirty="0" smtClean="0">
                <a:solidFill>
                  <a:schemeClr val="bg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 defTabSz="642867" eaLnBrk="0" fontAlgn="base" hangingPunct="0">
              <a:spcAft>
                <a:spcPct val="0"/>
              </a:spcAft>
            </a:pPr>
            <a:r>
              <a:rPr lang="en-US" sz="1900" kern="0" dirty="0">
                <a:solidFill>
                  <a:schemeClr val="tx1"/>
                </a:solidFill>
                <a:cs typeface="Tahoma" pitchFamily="34" charset="0"/>
                <a:sym typeface="Gill Sans" charset="0"/>
              </a:rPr>
              <a:t>COGS 90-LED Outdoor Area Luminaire (2015)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48221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4" grpId="0">
        <p:bldAsOne/>
      </p:bldGraphic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797904" y="983748"/>
            <a:ext cx="7394096" cy="3949067"/>
            <a:chOff x="3602552" y="737811"/>
            <a:chExt cx="5545572" cy="2961800"/>
          </a:xfrm>
        </p:grpSpPr>
        <p:grpSp>
          <p:nvGrpSpPr>
            <p:cNvPr id="21" name="Group 20"/>
            <p:cNvGrpSpPr/>
            <p:nvPr/>
          </p:nvGrpSpPr>
          <p:grpSpPr>
            <a:xfrm>
              <a:off x="3602552" y="907088"/>
              <a:ext cx="4736722" cy="2322177"/>
              <a:chOff x="3536950" y="890923"/>
              <a:chExt cx="4736722" cy="2322177"/>
            </a:xfrm>
          </p:grpSpPr>
          <p:pic>
            <p:nvPicPr>
              <p:cNvPr id="14337" name="Picture 1" descr="C:\Users\cbailey\Desktop\CL1S_Black_34.pn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5518" y="1563062"/>
                <a:ext cx="2598154" cy="1650038"/>
              </a:xfrm>
              <a:prstGeom prst="rect">
                <a:avLst/>
              </a:prstGeom>
              <a:noFill/>
            </p:spPr>
          </p:pic>
          <p:sp>
            <p:nvSpPr>
              <p:cNvPr id="20" name="Right Arrow 19"/>
              <p:cNvSpPr/>
              <p:nvPr/>
            </p:nvSpPr>
            <p:spPr>
              <a:xfrm>
                <a:off x="3536950" y="890923"/>
                <a:ext cx="2015623" cy="1638300"/>
              </a:xfrm>
              <a:prstGeom prst="rightArrow">
                <a:avLst/>
              </a:prstGeom>
              <a:solidFill>
                <a:srgbClr val="FFCC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700" b="1" dirty="0"/>
                  <a:t>=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812047" y="737811"/>
              <a:ext cx="133607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CL1S</a:t>
              </a: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5798415" y="3360651"/>
              <a:ext cx="3338172" cy="338960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lang="en-US" sz="2800" b="1" kern="1200" dirty="0" smtClean="0">
                  <a:solidFill>
                    <a:schemeClr val="bg1"/>
                  </a:solidFill>
                  <a:latin typeface="Century Gothic"/>
                  <a:ea typeface="+mj-ea"/>
                  <a:cs typeface="Century Gothic"/>
                </a:defRPr>
              </a:lvl1pPr>
            </a:lstStyle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Weight - 19.0 pounds, EPA - 0.45 ft²</a:t>
              </a:r>
            </a:p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4.13” (H) x 16.31” (L ) x  12” (W)</a:t>
              </a:r>
              <a:endParaRPr lang="en-US" sz="1100" dirty="0">
                <a:solidFill>
                  <a:schemeClr val="tx1"/>
                </a:solidFill>
                <a:sym typeface="Gill Sans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5805829" y="3231188"/>
              <a:ext cx="3342295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9661818" y="3268974"/>
            <a:ext cx="2891447" cy="1091109"/>
            <a:chOff x="7246355" y="2451731"/>
            <a:chExt cx="2168585" cy="818332"/>
          </a:xfrm>
        </p:grpSpPr>
        <p:pic>
          <p:nvPicPr>
            <p:cNvPr id="35" name="Picture 1" descr="C:\Users\cbailey\Desktop\CL1S_Black_34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355" y="2451731"/>
              <a:ext cx="1908496" cy="777534"/>
            </a:xfrm>
            <a:prstGeom prst="rect">
              <a:avLst/>
            </a:prstGeom>
            <a:noFill/>
          </p:spPr>
        </p:pic>
        <p:sp>
          <p:nvSpPr>
            <p:cNvPr id="36" name="TextBox 35"/>
            <p:cNvSpPr txBox="1"/>
            <p:nvPr/>
          </p:nvSpPr>
          <p:spPr>
            <a:xfrm>
              <a:off x="8078863" y="2831482"/>
              <a:ext cx="133607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20XX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258" y="983748"/>
            <a:ext cx="5234666" cy="4479982"/>
            <a:chOff x="12193" y="737811"/>
            <a:chExt cx="3925999" cy="3359986"/>
          </a:xfrm>
        </p:grpSpPr>
        <p:pic>
          <p:nvPicPr>
            <p:cNvPr id="14338" name="Picture 2" descr="C:\Users\cbailey\Desktop\Cimarron LED fixture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93" y="907088"/>
              <a:ext cx="2821990" cy="232410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12193" y="3301425"/>
              <a:ext cx="3338171" cy="796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/>
                <a:t>The Luminaire  housing has become new target of opportunity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193" y="737811"/>
              <a:ext cx="133607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CL1</a:t>
              </a:r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>
            <a:xfrm>
              <a:off x="600021" y="2755821"/>
              <a:ext cx="3338171" cy="338960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lang="en-US" sz="2800" b="1" kern="1200" dirty="0" smtClean="0">
                  <a:solidFill>
                    <a:schemeClr val="bg1"/>
                  </a:solidFill>
                  <a:latin typeface="Century Gothic"/>
                  <a:ea typeface="+mj-ea"/>
                  <a:cs typeface="Century Gothic"/>
                </a:defRPr>
              </a:lvl1pPr>
            </a:lstStyle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Weight - 45.0 pounds, EPA - 1.3 ft²</a:t>
              </a:r>
            </a:p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6.75” (H) x 21.75” (L ) x  16” (W)</a:t>
              </a:r>
              <a:endParaRPr lang="en-US" sz="1100" dirty="0">
                <a:solidFill>
                  <a:schemeClr val="tx1"/>
                </a:solidFill>
                <a:sym typeface="Gill Sans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2193" y="3229265"/>
              <a:ext cx="3338171" cy="192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270258" y="1244981"/>
            <a:ext cx="3762653" cy="3098800"/>
            <a:chOff x="202693" y="907088"/>
            <a:chExt cx="2821990" cy="2324100"/>
          </a:xfrm>
        </p:grpSpPr>
        <p:pic>
          <p:nvPicPr>
            <p:cNvPr id="28" name="Picture 2" descr="C:\Users\cbailey\Desktop\Cimarron LED fixture.png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93" y="907088"/>
              <a:ext cx="2821990" cy="2324100"/>
            </a:xfrm>
            <a:prstGeom prst="rect">
              <a:avLst/>
            </a:prstGeom>
            <a:noFill/>
          </p:spPr>
        </p:pic>
        <p:grpSp>
          <p:nvGrpSpPr>
            <p:cNvPr id="12" name="Group 11"/>
            <p:cNvGrpSpPr/>
            <p:nvPr/>
          </p:nvGrpSpPr>
          <p:grpSpPr>
            <a:xfrm>
              <a:off x="802365" y="1030387"/>
              <a:ext cx="1559080" cy="1559080"/>
              <a:chOff x="2028825" y="3231188"/>
              <a:chExt cx="1283662" cy="128366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028825" y="3231188"/>
                <a:ext cx="1283662" cy="1283662"/>
              </a:xfrm>
              <a:prstGeom prst="ellipse">
                <a:avLst/>
              </a:prstGeom>
              <a:solidFill>
                <a:schemeClr val="bg1">
                  <a:alpha val="69000"/>
                </a:schemeClr>
              </a:solidFill>
              <a:ln w="130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4583" y="3429000"/>
                <a:ext cx="895350" cy="895350"/>
              </a:xfrm>
              <a:prstGeom prst="ellipse">
                <a:avLst/>
              </a:prstGeom>
              <a:noFill/>
              <a:ln w="130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400795" y="3619500"/>
                <a:ext cx="552450" cy="552450"/>
              </a:xfrm>
              <a:prstGeom prst="ellipse">
                <a:avLst/>
              </a:prstGeom>
              <a:noFill/>
              <a:ln w="130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514600" y="3733800"/>
                <a:ext cx="327025" cy="327025"/>
              </a:xfrm>
              <a:prstGeom prst="ellipse">
                <a:avLst/>
              </a:prstGeom>
              <a:solidFill>
                <a:srgbClr val="FF0000"/>
              </a:solidFill>
              <a:ln w="130175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$</a:t>
                </a:r>
              </a:p>
            </p:txBody>
          </p:sp>
        </p:grp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Emitters are no longer the major cost driver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082566" y="5803906"/>
            <a:ext cx="10615447" cy="369328"/>
          </a:xfrm>
          <a:prstGeom prst="rect">
            <a:avLst/>
          </a:prstGeom>
          <a:solidFill>
            <a:srgbClr val="C0C0C0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600" b="1" dirty="0" smtClean="0"/>
              <a:t>Thermal mass &amp; surface area requirements reduced in proportion to LED performance increases </a:t>
            </a:r>
            <a:endParaRPr lang="en-US" sz="16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4467152" y="3612313"/>
            <a:ext cx="2909231" cy="2126591"/>
            <a:chOff x="3350364" y="2709235"/>
            <a:chExt cx="2181923" cy="1594943"/>
          </a:xfrm>
        </p:grpSpPr>
        <p:graphicFrame>
          <p:nvGraphicFramePr>
            <p:cNvPr id="29" name="Chart 2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4226020"/>
                </p:ext>
              </p:extLst>
            </p:nvPr>
          </p:nvGraphicFramePr>
          <p:xfrm>
            <a:off x="3350364" y="2907885"/>
            <a:ext cx="1486649" cy="13392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3664949" y="2709235"/>
              <a:ext cx="1867338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Mechanical COGS %</a:t>
              </a:r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737834" y="4015637"/>
              <a:ext cx="655320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2008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747615" y="3878856"/>
            <a:ext cx="1982199" cy="1847647"/>
            <a:chOff x="4310703" y="2909141"/>
            <a:chExt cx="1486649" cy="1385735"/>
          </a:xfrm>
        </p:grpSpPr>
        <p:graphicFrame>
          <p:nvGraphicFramePr>
            <p:cNvPr id="33" name="Chart 3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45521225"/>
                </p:ext>
              </p:extLst>
            </p:nvPr>
          </p:nvGraphicFramePr>
          <p:xfrm>
            <a:off x="4310703" y="2909141"/>
            <a:ext cx="1486649" cy="12818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34" name="TextBox 33"/>
            <p:cNvSpPr txBox="1"/>
            <p:nvPr/>
          </p:nvSpPr>
          <p:spPr>
            <a:xfrm>
              <a:off x="4769769" y="4006335"/>
              <a:ext cx="655320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2015</a:t>
              </a:r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326341" y="3810340"/>
            <a:ext cx="1781436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/>
              <a:t>2013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4605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9000" y="886487"/>
            <a:ext cx="8874815" cy="4116917"/>
          </a:xfrm>
        </p:spPr>
        <p:txBody>
          <a:bodyPr/>
          <a:lstStyle/>
          <a:p>
            <a:r>
              <a:rPr lang="en-US" dirty="0"/>
              <a:t>Thermally-Conductive Polymers </a:t>
            </a:r>
            <a:r>
              <a:rPr lang="en-US" dirty="0" smtClean="0"/>
              <a:t>			22W/</a:t>
            </a:r>
            <a:r>
              <a:rPr lang="en-US" dirty="0" err="1" smtClean="0"/>
              <a:t>m·K</a:t>
            </a:r>
            <a:endParaRPr lang="en-US" dirty="0"/>
          </a:p>
          <a:p>
            <a:r>
              <a:rPr lang="en-US" dirty="0"/>
              <a:t>Graphite Foam 	</a:t>
            </a:r>
            <a:r>
              <a:rPr lang="en-US" dirty="0" smtClean="0"/>
              <a:t>				135W/</a:t>
            </a:r>
            <a:r>
              <a:rPr lang="en-US" dirty="0" err="1" smtClean="0"/>
              <a:t>m·K</a:t>
            </a:r>
            <a:endParaRPr lang="en-US" dirty="0"/>
          </a:p>
          <a:p>
            <a:r>
              <a:rPr lang="en-US" dirty="0"/>
              <a:t>High Density Aluminum Die cast 	</a:t>
            </a:r>
            <a:r>
              <a:rPr lang="en-US" dirty="0" smtClean="0"/>
              <a:t>		161W/</a:t>
            </a:r>
            <a:r>
              <a:rPr lang="en-US" dirty="0" err="1" smtClean="0"/>
              <a:t>m·K</a:t>
            </a:r>
            <a:endParaRPr lang="en-US" dirty="0"/>
          </a:p>
          <a:p>
            <a:r>
              <a:rPr lang="en-US" dirty="0"/>
              <a:t>Sintered Powdered Metal		</a:t>
            </a:r>
            <a:r>
              <a:rPr lang="en-US" dirty="0" smtClean="0"/>
              <a:t>		160W/</a:t>
            </a:r>
            <a:r>
              <a:rPr lang="en-US" dirty="0" err="1" smtClean="0"/>
              <a:t>m·K</a:t>
            </a:r>
            <a:endParaRPr lang="en-US" dirty="0"/>
          </a:p>
          <a:p>
            <a:r>
              <a:rPr lang="en-US" dirty="0"/>
              <a:t>Ceramic 				</a:t>
            </a:r>
            <a:r>
              <a:rPr lang="en-US" dirty="0" smtClean="0"/>
              <a:t>		170W/</a:t>
            </a:r>
            <a:r>
              <a:rPr lang="en-US" dirty="0" err="1" smtClean="0"/>
              <a:t>m·K</a:t>
            </a:r>
            <a:endParaRPr lang="en-US" dirty="0"/>
          </a:p>
          <a:p>
            <a:r>
              <a:rPr lang="en-US" dirty="0" smtClean="0"/>
              <a:t>Die cast Aluminum</a:t>
            </a:r>
            <a:r>
              <a:rPr lang="en-US" dirty="0"/>
              <a:t>	</a:t>
            </a:r>
            <a:r>
              <a:rPr lang="en-US" dirty="0" smtClean="0"/>
              <a:t>				109W/</a:t>
            </a:r>
            <a:r>
              <a:rPr lang="en-US" dirty="0" err="1" smtClean="0"/>
              <a:t>m·K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Luminaire Materials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93166" y="1199406"/>
            <a:ext cx="9846949" cy="7607997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400" b="0" i="0" kern="1200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100" b="0" i="0" kern="1200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1600" b="0" i="0" kern="1200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12 Frutiger* 45 Light   02103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12 Frutiger* 45 Light   02103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243" name="Picture 3" descr="C:\Users\cbailey\Desktop\4049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0" y="1199406"/>
            <a:ext cx="1925158" cy="225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cbailey\Desktop\4039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71" y="3982290"/>
            <a:ext cx="2077558" cy="204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626726" y="4014953"/>
            <a:ext cx="2448253" cy="2228822"/>
            <a:chOff x="2057400" y="3864588"/>
            <a:chExt cx="3033215" cy="2647738"/>
          </a:xfrm>
        </p:grpSpPr>
        <p:pic>
          <p:nvPicPr>
            <p:cNvPr id="12" name="Picture 2" descr="http://www.plastics.gl/wp-content/uploads/2014/12/DSM_osramPR435a_263159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57400" y="3864588"/>
              <a:ext cx="3033215" cy="1850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2057400" y="5867400"/>
              <a:ext cx="3033215" cy="644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Osram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LED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downlights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keep cool with thermally conductive </a:t>
              </a:r>
              <a:r>
                <a:rPr lang="en-US" sz="9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Stanyl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TC polyamide 46 from DSM (source: DSM Engineering Plastics: DSMPR435)</a:t>
              </a:r>
            </a:p>
          </p:txBody>
        </p:sp>
      </p:grpSp>
      <p:pic>
        <p:nvPicPr>
          <p:cNvPr id="14" name="Picture 7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624" y="3951890"/>
            <a:ext cx="2701956" cy="236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0546" y="4004442"/>
            <a:ext cx="2590905" cy="215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9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LED Package Trends</a:t>
            </a:r>
            <a:endParaRPr lang="en-US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fld id="{5BA1E6A4-A563-45F8-8D1B-C3D88724B310}" type="datetime1">
              <a:rPr lang="en-US"/>
              <a:pPr/>
              <a:t>8/25/2015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Hubbell Incorporated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AF00-810F-4A0F-93F7-9F600F915272}" type="slidenum">
              <a:rPr lang="en-US" smtClean="0"/>
              <a:pPr/>
              <a:t>28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8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upload.wikimedia.org/wikipedia/commons/7/74/1910Ford-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58" y="1503262"/>
            <a:ext cx="4769608" cy="375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26415" y="6356352"/>
            <a:ext cx="2254039" cy="323931"/>
          </a:xfrm>
        </p:spPr>
        <p:txBody>
          <a:bodyPr/>
          <a:lstStyle/>
          <a:p>
            <a:fld id="{54FC9021-0A03-4942-892D-D643BB72CD9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9459" y="203201"/>
            <a:ext cx="8833429" cy="600913"/>
          </a:xfrm>
        </p:spPr>
        <p:txBody>
          <a:bodyPr>
            <a:normAutofit/>
          </a:bodyPr>
          <a:lstStyle/>
          <a:p>
            <a:r>
              <a:rPr lang="en-US" dirty="0" smtClean="0"/>
              <a:t>LED Package Trends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19459" y="914401"/>
            <a:ext cx="11720959" cy="9750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“</a:t>
            </a:r>
            <a:r>
              <a:rPr lang="en-US" sz="2400" b="1" dirty="0"/>
              <a:t>Any customer can have a car painted any </a:t>
            </a:r>
            <a:r>
              <a:rPr lang="en-US" sz="2400" b="1" dirty="0" smtClean="0"/>
              <a:t>color </a:t>
            </a:r>
            <a:r>
              <a:rPr lang="en-US" sz="2400" b="1" dirty="0"/>
              <a:t>that he </a:t>
            </a:r>
            <a:r>
              <a:rPr lang="en-US" sz="2400" b="1" dirty="0" smtClean="0"/>
              <a:t>wants… </a:t>
            </a:r>
            <a:r>
              <a:rPr lang="en-US" sz="2400" b="1" dirty="0"/>
              <a:t>so long as it is </a:t>
            </a:r>
            <a:r>
              <a:rPr lang="en-US" sz="2400" b="1" dirty="0" smtClean="0">
                <a:solidFill>
                  <a:srgbClr val="FF0000"/>
                </a:solidFill>
              </a:rPr>
              <a:t>black</a:t>
            </a:r>
            <a:r>
              <a:rPr lang="en-US" sz="2400" b="1" dirty="0" smtClean="0"/>
              <a:t>”</a:t>
            </a:r>
            <a:endParaRPr lang="en-US" sz="24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505" y="1503263"/>
            <a:ext cx="2957380" cy="377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1319" y="5540436"/>
            <a:ext cx="11409405" cy="707882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dirty="0"/>
              <a:t>Remark about the </a:t>
            </a:r>
            <a:r>
              <a:rPr lang="en-US" dirty="0">
                <a:hlinkClick r:id="rId5" tooltip="w:Ford Model T"/>
              </a:rPr>
              <a:t>Model T</a:t>
            </a:r>
            <a:r>
              <a:rPr lang="en-US" dirty="0"/>
              <a:t> in 1909, published in his autobiography </a:t>
            </a:r>
            <a:r>
              <a:rPr lang="en-US" i="1" dirty="0">
                <a:hlinkClick r:id="rId6"/>
              </a:rPr>
              <a:t>My Life and Work</a:t>
            </a:r>
            <a:r>
              <a:rPr lang="en-US" dirty="0">
                <a:hlinkClick r:id="rId6"/>
              </a:rPr>
              <a:t> (1922)</a:t>
            </a:r>
            <a:r>
              <a:rPr lang="en-US" dirty="0"/>
              <a:t> Chapter IV, p. 71; this has often been paraphrased, e.g.: "You can have any color as long as it's black."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527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NEMA - Market Trends</a:t>
            </a:r>
          </a:p>
        </p:txBody>
      </p:sp>
      <p:pic>
        <p:nvPicPr>
          <p:cNvPr id="1026" name="Picture 2" descr="C:\Users\cbailey\Desktop\HID.gif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0" y="941072"/>
            <a:ext cx="4057650" cy="2604773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bailey\Desktop\Fluorescent.gif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000500" y="957262"/>
            <a:ext cx="4057650" cy="25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bailey\Desktop\Consumer Lamps.gif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962900" y="888521"/>
            <a:ext cx="4057650" cy="2604773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bailey\Desktop\Lighting Systems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36" y="3753590"/>
            <a:ext cx="4057650" cy="255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07134" y="2593076"/>
            <a:ext cx="60465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7245" y="2530679"/>
            <a:ext cx="146226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Fluorescent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335136" y="2530679"/>
            <a:ext cx="131318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Consumer</a:t>
            </a:r>
            <a:endParaRPr lang="en-US" dirty="0"/>
          </a:p>
        </p:txBody>
      </p:sp>
      <p:pic>
        <p:nvPicPr>
          <p:cNvPr id="2" name="Picture 2" descr="C:\Users\dvenhaus\Pictures\McKinsey%20Chart%20comparing%20different%20lighting%20type%20sales.png"/>
          <p:cNvPicPr>
            <a:picLocks noChangeAspect="1" noChangeArrowheads="1"/>
          </p:cNvPicPr>
          <p:nvPr/>
        </p:nvPicPr>
        <p:blipFill>
          <a:blip r:embed="rId7" cstate="print"/>
          <a:srcRect t="10825"/>
          <a:stretch>
            <a:fillRect/>
          </a:stretch>
        </p:blipFill>
        <p:spPr bwMode="auto">
          <a:xfrm>
            <a:off x="5583316" y="3541985"/>
            <a:ext cx="3870754" cy="2659117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40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26415" y="6356352"/>
            <a:ext cx="2254039" cy="323931"/>
          </a:xfrm>
        </p:spPr>
        <p:txBody>
          <a:bodyPr/>
          <a:lstStyle/>
          <a:p>
            <a:fld id="{54FC9021-0A03-4942-892D-D643BB72CD9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9459" y="203201"/>
            <a:ext cx="8833429" cy="600913"/>
          </a:xfrm>
        </p:spPr>
        <p:txBody>
          <a:bodyPr>
            <a:normAutofit/>
          </a:bodyPr>
          <a:lstStyle/>
          <a:p>
            <a:r>
              <a:rPr lang="en-US" dirty="0" smtClean="0"/>
              <a:t>LED Package Trends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there is anything that we have </a:t>
            </a:r>
            <a:r>
              <a:rPr lang="en-US" dirty="0" smtClean="0"/>
              <a:t>learned…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1793172"/>
            <a:ext cx="5071833" cy="368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755" y="1793172"/>
            <a:ext cx="5689600" cy="35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33183" y="5624783"/>
            <a:ext cx="4201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…one size does not fit all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897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03201" y="1016000"/>
            <a:ext cx="7089748" cy="4910667"/>
          </a:xfrm>
        </p:spPr>
        <p:txBody>
          <a:bodyPr>
            <a:normAutofit/>
          </a:bodyPr>
          <a:lstStyle/>
          <a:p>
            <a:r>
              <a:rPr lang="en-US" sz="1600" dirty="0"/>
              <a:t>Application-optimized</a:t>
            </a:r>
          </a:p>
          <a:p>
            <a:r>
              <a:rPr lang="en-US" sz="1600" dirty="0"/>
              <a:t>Smaller size; larger size too!</a:t>
            </a:r>
          </a:p>
          <a:p>
            <a:r>
              <a:rPr lang="en-US" sz="1600" dirty="0"/>
              <a:t>Multiple high power chips</a:t>
            </a:r>
          </a:p>
          <a:p>
            <a:r>
              <a:rPr lang="en-US" sz="1600" dirty="0"/>
              <a:t>Multiple small chips</a:t>
            </a:r>
          </a:p>
          <a:p>
            <a:r>
              <a:rPr lang="en-US" sz="1600" dirty="0"/>
              <a:t>Phosphor coatings vs. glob or dispersed</a:t>
            </a:r>
          </a:p>
          <a:p>
            <a:r>
              <a:rPr lang="en-US" sz="1600" dirty="0"/>
              <a:t>Higher wattage packages</a:t>
            </a:r>
          </a:p>
          <a:p>
            <a:r>
              <a:rPr lang="en-US" sz="1600" dirty="0"/>
              <a:t>Deposited silicone primary lens systems</a:t>
            </a:r>
          </a:p>
          <a:p>
            <a:r>
              <a:rPr lang="en-US" sz="1600" dirty="0"/>
              <a:t>Chip on Board (COB), a.k.a. “Fried Eggs”</a:t>
            </a:r>
          </a:p>
          <a:p>
            <a:r>
              <a:rPr lang="en-US" sz="1600" dirty="0"/>
              <a:t>Chip Scale Packaging (CSP)</a:t>
            </a:r>
          </a:p>
          <a:p>
            <a:r>
              <a:rPr lang="en-US" sz="1600" dirty="0"/>
              <a:t>High Voltage LEDs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Variety &amp; Stratification</a:t>
            </a:r>
          </a:p>
        </p:txBody>
      </p:sp>
      <p:pic>
        <p:nvPicPr>
          <p:cNvPr id="34820" name="Picture 10"/>
          <p:cNvPicPr>
            <a:picLocks noChangeAspect="1" noChangeArrowheads="1"/>
          </p:cNvPicPr>
          <p:nvPr/>
        </p:nvPicPr>
        <p:blipFill>
          <a:blip r:embed="rId4" cstate="email">
            <a:lum contrast="12000"/>
          </a:blip>
          <a:srcRect/>
          <a:stretch>
            <a:fillRect/>
          </a:stretch>
        </p:blipFill>
        <p:spPr bwMode="auto">
          <a:xfrm>
            <a:off x="9424269" y="1455309"/>
            <a:ext cx="6812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779276" y="1425675"/>
            <a:ext cx="1079501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9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0193433" y="2292465"/>
            <a:ext cx="103336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8469244" y="910919"/>
            <a:ext cx="2713237" cy="44627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2100" b="1" dirty="0"/>
              <a:t>Last Gen Packages</a:t>
            </a:r>
          </a:p>
        </p:txBody>
      </p:sp>
      <p:pic>
        <p:nvPicPr>
          <p:cNvPr id="33" name="Picture 32" descr="LuxeonK2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0663379" y="1397099"/>
            <a:ext cx="1234932" cy="828675"/>
          </a:xfrm>
          <a:prstGeom prst="rect">
            <a:avLst/>
          </a:prstGeom>
        </p:spPr>
      </p:pic>
      <p:pic>
        <p:nvPicPr>
          <p:cNvPr id="34" name="Picture 33" descr="lUXEON i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243857" y="2130539"/>
            <a:ext cx="1568507" cy="1076325"/>
          </a:xfrm>
          <a:prstGeom prst="rect">
            <a:avLst/>
          </a:prstGeom>
        </p:spPr>
      </p:pic>
      <p:pic>
        <p:nvPicPr>
          <p:cNvPr id="21" name="Picture 2" descr="C:\Documents and Settings\pscheidt\Desktop\may\XLamp ML-E\XLamp_ML-E_Unlit_Top_blank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1562572" y="4971025"/>
            <a:ext cx="328453" cy="335079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4143015" y="5867615"/>
            <a:ext cx="4224868" cy="44627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2100" b="1" dirty="0" smtClean="0"/>
              <a:t>New Generation LED Packages</a:t>
            </a:r>
            <a:endParaRPr lang="en-US" sz="2100" b="1" dirty="0"/>
          </a:p>
        </p:txBody>
      </p:sp>
      <p:pic>
        <p:nvPicPr>
          <p:cNvPr id="36" name="Picture 35" descr="Rebel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0481409" y="4740502"/>
            <a:ext cx="900168" cy="971551"/>
          </a:xfrm>
          <a:prstGeom prst="rect">
            <a:avLst/>
          </a:prstGeom>
        </p:spPr>
      </p:pic>
      <p:sp>
        <p:nvSpPr>
          <p:cNvPr id="28" name="Slide Number Placeholder 5"/>
          <p:cNvSpPr txBox="1">
            <a:spLocks/>
          </p:cNvSpPr>
          <p:nvPr/>
        </p:nvSpPr>
        <p:spPr bwMode="auto">
          <a:xfrm>
            <a:off x="423353" y="6366968"/>
            <a:ext cx="914400" cy="254712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Arial" charset="0"/>
                <a:ea typeface="MS PGothic" pitchFamily="34" charset="-128"/>
              </a:rPr>
              <a:t>p.</a:t>
            </a:r>
            <a:fld id="{FF22244F-1F05-4421-9D5B-1AF600AA25B3}" type="slidenum">
              <a:rPr lang="en-US">
                <a:latin typeface="Arial" charset="0"/>
                <a:ea typeface="MS PGothic" pitchFamily="34" charset="-128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dirty="0">
              <a:latin typeface="Arial" charset="0"/>
              <a:ea typeface="MS PGothic" pitchFamily="34" charset="-128"/>
            </a:endParaRPr>
          </a:p>
        </p:txBody>
      </p:sp>
      <p:sp>
        <p:nvSpPr>
          <p:cNvPr id="104450" name="AutoShape 2" descr="data:image/jpeg;base64,/9j/4AAQSkZJRgABAQAAAQABAAD/2wCEAAkGBxQQEhUUEBQUFBQVFBQUFRQVFBQUFBQUFBQWFhQUFRUYHCggGBolHBUVITEhJikrLi4uFx8zODMsNygtLisBCgoKDg0OGhAQGzQkHyQsLCwsLCw0NSwsLCwsLCwvLDQvLSwsLC0vLCwsLCwsLCw0LCwtLCw0LDQsLC8sLCwsNP/AABEIALgBEgMBIgACEQEDEQH/xAAcAAACAgMBAQAAAAAAAAAAAAAAAQUGAgMEBwj/xABCEAABAwEFBgMFBgQDCQEAAAABAAIDEQQFEiExBkFRYXGBEyKRIzJCUqEHcoKxwdEUU2LwFTPhNENjg5KistLxJP/EABoBAQADAQEBAAAAAAAAAAAAAAABAgQDBQb/xAAwEQACAgECBAQDCAMAAAAAAAAAAQIRAyExBBJBUSJhcdEFkbETMoGhweHw8RRCUv/aAAwDAQACEQMRAD8A9alrjdmdStrKpSDzO6lbAgBFUIQDRVCEAVTQhAOqKoQgHVFUkIBoQhACFrltDGe84DqVzG9otzq9FDkluSk2dqdVFTX7E3U/klHf8TtP0UcyFMlqpLjjvSM76dV0sma7QgqbIM0IQpAIQhACKoQgCqVU0kAEpVTSQCqkmhAJJNCA3M0HRNDNB0TQHNJ7x6lNEnvHqhANCSaAAmkmgBNJNACEJoAQsJZA0VKhLzvMnJuQ4qG6JSJG13kyPmeAUDbr7e7JuXIfuuIvqtkNnrquDc5HRcqOCcyP/dc13Wd73lriaVop21NwsJA0Cg9mbeJJJGO1rUcuixTjWVJ9TRGVwbSOq3XZHWjqk9afktUN1Q/L/wBzv3UnebMYP8xor99g+IcxvC4Lvgc51XaDctmNXoum5nbRI2W6Y92JvR7v1XX/AIa9ubJD+LP6iiGZLqgtFF0pFbNcNumj99uIcRmP3UpZLyZJyK0huLNuvDctZsjZNPI/09eKsrIZLIUVBaHxnDJ24EclJxyBwqFZMqZIQhSAQhCASEIQCKSZSQCQmUkBvZoOiEN0HRNAc8nvHqkspNT1SQAmhCAE0k0AJpJoAWMsoaKlZE0zKhLfaC88lDYNVstZeeS5XtqtkUNV0w2WmqoW6HNDZuS6RAupsazwgKSKOKSAEEHeFTLJYGWKeSV8nl+EdVYr/vxkADRVz3e4xubndBuHMqCgu9zneNaqF+rIhm1n7nms2XLFLmbpLr7eZ2indLft7m90jpSJXuMbWmsdPer8xH6LouO/453mKga9oNSD5XEOoSBuGmXNR14h0teeg4KPua5/AfjGp3/6rxcnGuTcoaVsvc3x4ZVUtX9PQvTxTVYYly2e3VFHZ5671ve3hnzXpcJx+PPptLsZM3Dyx77HXBaKLvIxircnBQIcuqy2rCV6BnRNxBszcLxmPUHiFxMLoX4Ha/Cdzh+6csuEiRvcLutUQtMXlNHasdwcNOxVk7KtUbIpMQWahbrtuIE6OY4skbwcMiplrqioUogaEIUgEk0kAJJpFAJCEIDezQdELFrskIDS85nqUBDtT1KEAJpJoATSTQDQgJPdQVQHHb5fhHdcAhqV1YalbmsDQXHQAn0CrJpK2Slehz+VgGNzW1yGIgVPDNdYiVS2dvyG8LbIMIIbC0Rh1HN95xkI5kYfRTV4AWFpfE9rYxrC8nw+kRzMZ4NAIPAVqucclxUujLuNPl6khKQ3VVG8r8kneYbCA5wNHzHOKPjn8buWg3ncsrZM62mkjzDCWg+FmyeUGlQa/DnTykjidy2YmsaGQtDGDQDksXFcbjwrxav/AJ9+3pud8WCc/u/P27/Q4rFY2wEmpklPvyuzcTy4BbpG1zQ5izaV83l4ueaVzfp5eh6mLBHGvCaMCTm5LpfFksKUXJt9Tr6GrCV1WS1YcnZjh+S0YViW0UdbW4aT0ZKUDhVvcbwtRXLC8tORK72OEnJ30P7L3OB+J6cmb5+55ufhK8UNjqsU1RhOhWy67X4T3Ru3Zjof7K4AC0rG2HEQ4ZEZL3IvWzC9jdeT/At7JAfZ2lmFw/rYAK+lPQqfsxwuwnTcqJtJbyYoyfejlaR0IIKt1ltPiwxyjWgr2XQ5kshJjsQBG9NSAQUJIASTQgEkmkUAwhCEBi7U9ShN+p6lYoDJCSyCAQWSRNNVDWzaSIHBB7aTc1hq2vNw/RATRK4hbGTD2bg4BxaS01FRqK71V7RZbTaX0tj3MhIqWRjyHk4iv1qFYLns0cbcEI8jSQM614mu/OqiyaO+OJdDI1mxi2EgDNHsQUu77ujsbZ7THZ6zPlkAbG2hDcWEAfK3LETTes7rsglcJrY8OkFSyPMRxcmg7+Zz/Id9427zERZB2bqbyo8NXi8R8T5J1jV1p/RvxcHcblpev9nll4bZttryyV5gIkdStaZEtGe7I6FehXe2sbaOD8h5hTPnkuXaDZOzW4e2Zhk3SsoHjruI6qi2i4Lxuer7K/8AiYK5taHEtbxLNR1FRyWF48XER8Dp9n7mpTljfiWnkemPYsXMVU2a2/htHktHsZK0o7IV4VVxjeCKtII5Gq87LgnjdTVGmGRSVo1Doh0a2FqyDVRFrOUtSLF1YVyWy2RxAmRwaM9TRSoscwBiwntTYhic4NA1JNFT7ft14rvCsDHTPJpUDyjdUlaotkLTaiHW+fKtfDYa58OA+q2w4TlV5Xyr8/kZ5Z7dQV/QsFk28immbCxpfU0MgHlYOJPBS1rvNjaAOHm90k0aeNOPZRrbjjZGY4AImuydh1PGpKlbDZWxxCI+ZoFBXOnTgtuLjYYqjG+Xz3/nkcJ8NKWr3Ie+Ji2M0IcCRiaQC1wrpy66qz7HTYrOKVLD7p5Hd1VV2gsLmDKpY7UjcpPY5/gx4A4lpNaHcvWxzUqlDZmGUKtPctzLeyEUlJArTFQkDhWmg5qSY8OALSCDmCMwRyKii1ry1rgCH5fQkfkuae53wOLrI8trmY3Vc0npp+vNa0ziT6ShrHfueG0s8J3zVqw8+I7qZa8OFWkEHQg1B7qSASWSSAxQmkgGEJhJAJ2p6lIIdqepUdf14mzQmRrQ4gtFDWnmNK5ICRe4NBLiABqSaAdSoK3bTtBwWZjp5DphBwDq7f29VCWN7bc+lrn31ZEPI13Td+ZVtsFiZAKRtDQeG/qTmVFk0Qf+FWi1/wC2SYWfyozQdHf2VOXfdkUApExrctwzPUnMrsAWBUCjjvu8P4eB8mVfdYDvc7Ifv2WrZsVZ3qOn9hRW3kxbHCPhMuJ34RkOmZ9F37N2wNaxr/LiFGPr5XH5a7nct6qn4i1aFkLg0VOShrdbC8kDJv5qvfaBti2ySCAggvaCXgVwAkgmm8007qVuu8IbSwOhka8Uzocwem5edxuScvCtF9TRgjFeJ7mvwU8FF2mJa8K8iWKjb9pZxlqxp6rpcxYeGuMoF1IrO0uxdmt4cXtEcpIPjMAx1HzDRwpxVIfdt6XO4uj/AP02dpJyq6jRvc33mfUL1zAuK8byiszC+Z7WADedVox8RNLkkuZdn+hRwV2nTKrs3t/ZrXRriIpDlhdkD9129WW126OFhe9zWtArUkaLzK/44b4cWWCzNbI0h3jhojxjOrXDLeQanPLLVcFv2VtVlDZLcHTwx+YtZI9zSK0wk5YTmuz4HHJpp8t/6vf8P3KLPJdL8+hZbw22ltL/AArthdK6paZKUY08SdPVa4dg5bSRJeNoc86mJmTQflxVzHQKx7J7QWOeNrLMWx0A9lQNcO2/qrAQsuTM8Phxx5X3e/7fgdYwU9ZO/oR1hu+OBobExrGgAUaANNKnetrguhzFqw1Xmycm7epriktjU5YLa4JYFKbskTJK5OFQclodZ/AcCPcOh/RdIZRQk1+MbIWPc15c5rYw3PwySBmdMzRe18NlOMqWqMHFxi1fUu91e0AcdGgkdaUH5lTNlkxdRkeq4LjhpCAdaUJ5rpsjaOk094DLjgavokeUwtllZL5ZGhw5/uob/A5LOS6yyYRr4bqlh6g/mrA40RISpIIKx7SD3bS3wncRVzDzrqB9OanGPDgC0gg6EGoPQrntEDJhRwqNMwDTmKqAtFl/g8TopxHvETvi/Dv60HVTYotBWJUZs/e/8UxxLaFjg0kaHKtQDmFJlSQZJIQgMXanqVD7Xf7LJ+H/AMgpd+p6lc15WMTxujcSA6mY1FDUIweMyOLCcJpXVpzae27spu5drpIaNcat3NkJc3ox+o6FPaLZKeGrmjxWZ+ZgNQOLm7vqqg8kKlFrPa7s2jhtBDamN/yPoC77p0d2UvXNeB2S8HR5A4m/I7Nvbgrhs7tiWENLjT+XK6o6Ry6joUutyavYt229kMllNBUscHDjTQ/oozYC0iQYZSHCMOoCKgFxGZ7CnKpU7Zb2htI8OuFzhTw35OP3dzuxVGtbZLrtQlYKx4iCNxHxNPYqktJWStVR3bU7Fy2sue8AvLnhpaSaRtdRgIPKn1XnNrui13e+sZezm0kV/dfQ12WhksbZITVjxUDhxHIjgsrZYI5hSRoPUZp9npW68yObWzxm5PtSkjoy2xlw0MjRRw5lu/svR7pvqC1txQSNdlmPiHUahQu0n2aRygmLLfRecWnZS02KYPbiGF1cnOaSBnhqM6GlO6xZeFjutPodoZH6ntr2Z9VyXhbI4Gl8r2saM6uNF5NYNuLa6eskXizAERAY2hlTmBG3Iih+ilrkuuK8Zib0tJfODUWYPDGMGo01PTMVoSsc+FcdZaLvud45U9jpvLbiS0vMN2RGV1cPikUYMsz/APaJXXsA+R/jXpKZn1q2IOJjb10r0GXVehWWwRwsDImNYxujWig/1WT41xcuRVjVefX9i6d/eI6x2GOFuCJjWN4NAA/1W5446HdrVbnNWDmrFK3qzsmUi/8A7OrPO7xLOTZZa1xR5sJ44Kin4SFBvvi33QQLc3x7PXCJmGvTPceRp3XqFFrkjDgQ4Ag6gioPUb11XEtrlyLmX5/Mclax0ZE3NfcFsZiheHcR8TTwIUhgXnV+bFsZOZLDIbEQ2tXyUic+vutBzA9RyW+x7YWuOMRzRMe8t8kocQ14BLSS2lagjMKf8FZHeF2uz0a/Qfb8n3y7yUGZoBxKgLz2ugh8sftX8Ge6OrtPSqrE0drtp9s9xBPuDys/6Br3qrBdexVGl720a3WuvotuD4VCGuR2+yOGTjJS0gqIC03rarVUVLGH4W5ZcCdSuu69n3AtJyAc01pnka6dlKSvEZwxNAyOZ101WN2zOja4vq7FQDeSanIeoXqxioxqK5UY27dvVno13WkNGehFa7hlr3/Rdl1AlpefjcXdjp9AFWbqs0kgAJO7GBmGt1w66lWe2WyOAUe4CoyaM3Ho0ZldYMrI2Smo4ZrRbbfHF/mOANMhq49hmqjfW2WHys8hz8oo6U8yfdj+vVUy13s+QnPDXWhJc7m55zJU32Kuo7lzvvbQtqyLydKOf+zVTbReD5CS4n1JJ6uOZUfiU5cmz81qzY2jN73eVvY7+ynl7lVO9i6/Z0a2d5/4p/8AFqs5Uds/dIskWAOxVOImlM6AZeikVdAaEIQGpxzPUpIKEAw5Qd+bJWe11Jb4ch+NlASf6hofzU0mChJ49f8AsXaLLVwHiRj42A5D+puo/Lmq3UjX/RfQ4cq/f2x1ntdXU8KQ/GwZE/1N0P0QHk9hvR8dADiaD7j8wPunVqs1hvf+JHhucHVFPCnND/yp6HPhUHsoi/tkbRZKlzcUf8xlS38W9vdQYdTVc3DsSpF+sFtluqXylz4XZuhdk8D5gMxl8zSWnivS7tvGO0sD4nBwO7eDvBG4ryHZ3ap0YEVoaJ4dzJPeZzjedD19QrHbbhNqDZLvldDTOhaGSEjOkcvHprvJSNrQl0z0Wh3KMvm7G2gxYnObgkxEClHCh8rqjTTgVV9l71lshdFa/GcCa1kLnyNJ1zJzZwoPVXWyW6OYezcDxGhHUHNS+WWjIpx1K7HsewTFwPssvIRUk7weI01qqD9oewsz7TJPC04Tgw03YWNGVNNF7IYqe6cPTT0SLnDUVHEf+p/cpyUtBzdz5/uraS8LvNH4pWD4JKup0dqPqrxcf2kWW0UE4MD9PNmzs8ad6K8W66bPaAQ9janlR3oqZff2ZRyVMRofQrJk4WD6V6ex0jkZaGuY5uJrmubSocCCKcarTHaI3gFrgWnQ6A9CdV5ZPsvbrCSYC8N350YfvA+U91bGXXNaWNNoldgABLGeWPSuVKAgGvHRYnwGu6r+fzc7rLpsSF67TWaznCXY3A0wR+c14E6DXeVXLRtBbbR/kRCFmmN3md6nIehXfZ5LFE0Oc4VcXH3avIDiMRJyFacFzW3bGNmUEWfzPNadAu+Lg8SSdWVnlltdHBBsi+Z2O1PLzqXOccvxHT0Un4lnwuecsMlG0A83lFSBXMZCvUKr2raKV5Jc+oNRQ+7Q8tFE2u9xgDRkA5z9a5kAZcB5VqeNto5c6S0PQTaw4UYWt5NFCe+qx2l2qfZIWRtZj8apDgQaYCAQc8q1GfVU/ZmWeV3nZhiP+9fUaaYW6vHT1Vtt5D2sAZRoz8RzfPIRrhaKmnIV6hKq0FrqQlzzSSisjSHEnLg2uVT0VqsVnZHR0rg35cqk1+Rurjz0VemvHwq0o0bhhBk5mlS1vU17KKtl7vcTmW11OIue77zzn6KVBsWkXy89rWQMwR+Q8G0dKeZ+FleJqqVem0UspNDgB1oSXu+9Icz2UIZOH/1S1ybM2i2H2bCG/wAx3lZ6nXtVdlDuc3LsR7HV0VguXZue00LGUb87vK3sd/ZXe4thYLOAZfbP/qFGDo3f3VpGWmnBWOThb1K1c2xUENHS+2f/AFCjAeTd/dWUZaIQpLpUCEkIDJCQTQGkoSrmnRACEIQDTSCYQkaq9/bCwWiro/YyHOrRVhPNm7tRWdNAeKXxs1PZD7RlWbpG+Zh77u9Fssl7vYwNqaA4gKkUPEU0PML2dwBFCAQciDmCFU792HilBdZ6RP8Al+A9vh/LkqtAi7s20xUZaWiVo0JoJW82u0P0PMqyQOin80NJgNQ0+HaIurTQOHoeq8tvi5prK6krC3g7VrujhkVyWe8HxuBa4gt0IJDh0IzCb7k2e22Vz3V8CfHhNHMe3zNPBwPmaeq2m3ztNHQh/wBxwr6FedXbttjIFqBc4ZNtEVGTtHA/DIOX0KtlmvPxGl7HC0xDWSIe1YP+LBrXm3/pUOPZk2S7r7Z/vI5Gj+plR9Fwu2osmgke3lRw7Z6IipM0OjkxN3EOJHTkeS45ruJJORrr5QaqPEFymyfaeyNzaHPduJoT2c91VQ9oL1ntLiGsAZua549cnKT2htlmsZHi5yEVEbQS8jjStGjqVvuG2Q2wHwR5mjzNcCHN61ND2XJ423bLrIloijS3bNIaksGQGRNKAU4FZw7OyP1k9Gn9SF6fFdQbo0V40H9hbZLMyJuOUho0xGlancMqk8grpNIq2jzmDZIHUSOPPyg+g/VTFn2WZC0vf4UTRvObieDa1JPIKRvTaVkf+UKZZOeKu/BH/wC3oqheF8OeSakuPxOOJ9OA3NHIJy2LonpLyjhHkHm+Z4Bd1bHmB1JPZQl4X895NCc9XE1c6mlTuHIKGfKTx/v81I3PcM9sdSFhIrm45Mb1ccu2q6KFFXIj3zE981KXJs1aLYfZMOGucjsmDvv6Beh3B9n0MFHWg+M/hpGO2ru/orgxoaAGgADIACgA5BWKlSuHYGCz0dN7Z/8AUKRj8O/v6K2jIUGQGQG4BCEAkIQgBCEIBJJpIDIISCaA5muz7raFxsfmepXUwoBlCZSQDCaSaAaEkwhIwnRILNAaJ4WyNLZGhzTqHAEHsVSb/wDs9a+rrI7Cf5bj5T912o71V8LVigPBLwuyWzOwTMcxw46HmDoRzCxsdvfE4Ojc5jho5pLXevDkV7rbbHHO3BMxr28HD6g7jzCoO0H2dkVfYziGvhOPm6Ndoe/qooEXZdrSTilBbJlWeGjXOp/Oi92Trr0VpuzbBklBLQA6SsqWH7zT5mH1HNeYWmyvhcWvaWuGocCCOyIZCDUHCeI39RvVXGtib7nsl5XXDa2AStbIzUZ17tcMx2KyghissdGhkUTejR1NdT9SvO7nvmWCpb3AGJjvwnQ8xRK+r4fK/FUmgoHPpUfcYMm/moJpFuvTamOMezoa/G+oB+6zJzj6d1S7zv8AklNSTXPzOzIHBrfdYOiii8k5kk8TmV12C7ZJ3YYWOe7gN3MnQd1Kj3OUsnREZNKSc8zxOZK6bpuae1uwwsc7idGjmXHIL0C4vs7Y2j7W7EdfCYfL+J2p7UV3s0DImhkbWsaNGtAAHYK+xKvqU24Ps7iio61HxX64BURjkd7voOSukUbWNDWANaMgGgADoAsqpISMlCSEA0IQgApIQgBJCEAJEoKwLkBsCEAJoCGjlzPU/mu2J6gop/M77x/NScMqAkAU1pjctoQDTqkhAZISCaAayWFVkhJlVIpIQComhCA4r1uqG1NwzsDuB0c37rhmF59fuwEkVX2Y+Kz5dJB20d2z5L01CA8Rsby0kGoIqCDqDvqkLPJO/BE1z3Hc0VK9fvK44LQayxgu+YVa7uRr3W+77vis7cMLAwb6DM83HU91FEFLuH7P6Uda3f8ALYc/xP8A0HqrzY7JHC0MiY1jeDR9TxPNbUKRSHVJCEAJpJoATSQgGkhJANJCEAJIQgEkQslg4oDYHIWoOQgKTFKcbsj7ztx4lTFlkPA+hQhASULuq6mFCEBnRCEIAonRCEA0whCAaEIQkKJJoQgVEIQgBNCEAIohCEgmhCEAiiEIAQhCAEk0IBUSTQgEUkIQAStEjk0IDWChCEB//9k="/>
          <p:cNvSpPr>
            <a:spLocks noChangeAspect="1" noChangeArrowheads="1"/>
          </p:cNvSpPr>
          <p:nvPr/>
        </p:nvSpPr>
        <p:spPr bwMode="auto">
          <a:xfrm>
            <a:off x="207433" y="-144462"/>
            <a:ext cx="406400" cy="304801"/>
          </a:xfrm>
          <a:prstGeom prst="rect">
            <a:avLst/>
          </a:prstGeom>
          <a:noFill/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4452" name="AutoShape 4" descr="data:image/jpeg;base64,/9j/4AAQSkZJRgABAQAAAQABAAD/2wCEAAkGBxQQEhUUEBQUFBQVFBQUFRQVFBQUFBQUFBQWFhQUFRUYHCggGBolHBUVITEhJikrLi4uFx8zODMsNygtLisBCgoKDg0OGhAQGzQkHyQsLCwsLCw0NSwsLCwsLCwvLDQvLSwsLC0vLCwsLCwsLCw0LCwtLCw0LDQsLC8sLCwsNP/AABEIALgBEgMBIgACEQEDEQH/xAAcAAACAgMBAQAAAAAAAAAAAAAAAQUGAgMEBwj/xABCEAABAwEFBgMFBgQDCQEAAAABAAIDEQQFEiExBkFRYXGBEyKRIzJCUqEHcoKxwdEUU2LwFTPhNENjg5KistLxJP/EABoBAQADAQEBAAAAAAAAAAAAAAABAgQDBQb/xAAwEQACAgECBAQDCAMAAAAAAAAAAQIRAyExBBJBUSJhcdEFkbETMoGhweHw8RRCUv/aAAwDAQACEQMRAD8A9alrjdmdStrKpSDzO6lbAgBFUIQDRVCEAVTQhAOqKoQgHVFUkIBoQhACFrltDGe84DqVzG9otzq9FDkluSk2dqdVFTX7E3U/klHf8TtP0UcyFMlqpLjjvSM76dV0sma7QgqbIM0IQpAIQhACKoQgCqVU0kAEpVTSQCqkmhAJJNCA3M0HRNDNB0TQHNJ7x6lNEnvHqhANCSaAAmkmgBNJNACEJoAQsJZA0VKhLzvMnJuQ4qG6JSJG13kyPmeAUDbr7e7JuXIfuuIvqtkNnrquDc5HRcqOCcyP/dc13Wd73lriaVop21NwsJA0Cg9mbeJJJGO1rUcuixTjWVJ9TRGVwbSOq3XZHWjqk9afktUN1Q/L/wBzv3UnebMYP8xor99g+IcxvC4Lvgc51XaDctmNXoum5nbRI2W6Y92JvR7v1XX/AIa9ubJD+LP6iiGZLqgtFF0pFbNcNumj99uIcRmP3UpZLyZJyK0huLNuvDctZsjZNPI/09eKsrIZLIUVBaHxnDJ24EclJxyBwqFZMqZIQhSAQhCASEIQCKSZSQCQmUkBvZoOiEN0HRNAc8nvHqkspNT1SQAmhCAE0k0AJpJoAWMsoaKlZE0zKhLfaC88lDYNVstZeeS5XtqtkUNV0w2WmqoW6HNDZuS6RAupsazwgKSKOKSAEEHeFTLJYGWKeSV8nl+EdVYr/vxkADRVz3e4xubndBuHMqCgu9zneNaqF+rIhm1n7nms2XLFLmbpLr7eZ2indLft7m90jpSJXuMbWmsdPer8xH6LouO/453mKga9oNSD5XEOoSBuGmXNR14h0teeg4KPua5/AfjGp3/6rxcnGuTcoaVsvc3x4ZVUtX9PQvTxTVYYly2e3VFHZ5671ve3hnzXpcJx+PPptLsZM3Dyx77HXBaKLvIxircnBQIcuqy2rCV6BnRNxBszcLxmPUHiFxMLoX4Ha/Cdzh+6csuEiRvcLutUQtMXlNHasdwcNOxVk7KtUbIpMQWahbrtuIE6OY4skbwcMiplrqioUogaEIUgEk0kAJJpFAJCEIDezQdELFrskIDS85nqUBDtT1KEAJpJoATSTQDQgJPdQVQHHb5fhHdcAhqV1YalbmsDQXHQAn0CrJpK2Slehz+VgGNzW1yGIgVPDNdYiVS2dvyG8LbIMIIbC0Rh1HN95xkI5kYfRTV4AWFpfE9rYxrC8nw+kRzMZ4NAIPAVqucclxUujLuNPl6khKQ3VVG8r8kneYbCA5wNHzHOKPjn8buWg3ncsrZM62mkjzDCWg+FmyeUGlQa/DnTykjidy2YmsaGQtDGDQDksXFcbjwrxav/AJ9+3pud8WCc/u/P27/Q4rFY2wEmpklPvyuzcTy4BbpG1zQ5izaV83l4ueaVzfp5eh6mLBHGvCaMCTm5LpfFksKUXJt9Tr6GrCV1WS1YcnZjh+S0YViW0UdbW4aT0ZKUDhVvcbwtRXLC8tORK72OEnJ30P7L3OB+J6cmb5+55ufhK8UNjqsU1RhOhWy67X4T3Ru3Zjof7K4AC0rG2HEQ4ZEZL3IvWzC9jdeT/At7JAfZ2lmFw/rYAK+lPQqfsxwuwnTcqJtJbyYoyfejlaR0IIKt1ltPiwxyjWgr2XQ5kshJjsQBG9NSAQUJIASTQgEkmkUAwhCEBi7U9ShN+p6lYoDJCSyCAQWSRNNVDWzaSIHBB7aTc1hq2vNw/RATRK4hbGTD2bg4BxaS01FRqK71V7RZbTaX0tj3MhIqWRjyHk4iv1qFYLns0cbcEI8jSQM614mu/OqiyaO+OJdDI1mxi2EgDNHsQUu77ujsbZ7THZ6zPlkAbG2hDcWEAfK3LETTes7rsglcJrY8OkFSyPMRxcmg7+Zz/Id9427zERZB2bqbyo8NXi8R8T5J1jV1p/RvxcHcblpev9nll4bZttryyV5gIkdStaZEtGe7I6FehXe2sbaOD8h5hTPnkuXaDZOzW4e2Zhk3SsoHjruI6qi2i4Lxuer7K/8AiYK5taHEtbxLNR1FRyWF48XER8Dp9n7mpTljfiWnkemPYsXMVU2a2/htHktHsZK0o7IV4VVxjeCKtII5Gq87LgnjdTVGmGRSVo1Doh0a2FqyDVRFrOUtSLF1YVyWy2RxAmRwaM9TRSoscwBiwntTYhic4NA1JNFT7ft14rvCsDHTPJpUDyjdUlaotkLTaiHW+fKtfDYa58OA+q2w4TlV5Xyr8/kZ5Z7dQV/QsFk28immbCxpfU0MgHlYOJPBS1rvNjaAOHm90k0aeNOPZRrbjjZGY4AImuydh1PGpKlbDZWxxCI+ZoFBXOnTgtuLjYYqjG+Xz3/nkcJ8NKWr3Ie+Ji2M0IcCRiaQC1wrpy66qz7HTYrOKVLD7p5Hd1VV2gsLmDKpY7UjcpPY5/gx4A4lpNaHcvWxzUqlDZmGUKtPctzLeyEUlJArTFQkDhWmg5qSY8OALSCDmCMwRyKii1ry1rgCH5fQkfkuae53wOLrI8trmY3Vc0npp+vNa0ziT6ShrHfueG0s8J3zVqw8+I7qZa8OFWkEHQg1B7qSASWSSAxQmkgGEJhJAJ2p6lIIdqepUdf14mzQmRrQ4gtFDWnmNK5ICRe4NBLiABqSaAdSoK3bTtBwWZjp5DphBwDq7f29VCWN7bc+lrn31ZEPI13Td+ZVtsFiZAKRtDQeG/qTmVFk0Qf+FWi1/wC2SYWfyozQdHf2VOXfdkUApExrctwzPUnMrsAWBUCjjvu8P4eB8mVfdYDvc7Ifv2WrZsVZ3qOn9hRW3kxbHCPhMuJ34RkOmZ9F37N2wNaxr/LiFGPr5XH5a7nct6qn4i1aFkLg0VOShrdbC8kDJv5qvfaBti2ySCAggvaCXgVwAkgmm8007qVuu8IbSwOhka8Uzocwem5edxuScvCtF9TRgjFeJ7mvwU8FF2mJa8K8iWKjb9pZxlqxp6rpcxYeGuMoF1IrO0uxdmt4cXtEcpIPjMAx1HzDRwpxVIfdt6XO4uj/AP02dpJyq6jRvc33mfUL1zAuK8byiszC+Z7WADedVox8RNLkkuZdn+hRwV2nTKrs3t/ZrXRriIpDlhdkD9129WW126OFhe9zWtArUkaLzK/44b4cWWCzNbI0h3jhojxjOrXDLeQanPLLVcFv2VtVlDZLcHTwx+YtZI9zSK0wk5YTmuz4HHJpp8t/6vf8P3KLPJdL8+hZbw22ltL/AArthdK6paZKUY08SdPVa4dg5bSRJeNoc86mJmTQflxVzHQKx7J7QWOeNrLMWx0A9lQNcO2/qrAQsuTM8Phxx5X3e/7fgdYwU9ZO/oR1hu+OBobExrGgAUaANNKnetrguhzFqw1Xmycm7epriktjU5YLa4JYFKbskTJK5OFQclodZ/AcCPcOh/RdIZRQk1+MbIWPc15c5rYw3PwySBmdMzRe18NlOMqWqMHFxi1fUu91e0AcdGgkdaUH5lTNlkxdRkeq4LjhpCAdaUJ5rpsjaOk094DLjgavokeUwtllZL5ZGhw5/uob/A5LOS6yyYRr4bqlh6g/mrA40RISpIIKx7SD3bS3wncRVzDzrqB9OanGPDgC0gg6EGoPQrntEDJhRwqNMwDTmKqAtFl/g8TopxHvETvi/Dv60HVTYotBWJUZs/e/8UxxLaFjg0kaHKtQDmFJlSQZJIQgMXanqVD7Xf7LJ+H/AMgpd+p6lc15WMTxujcSA6mY1FDUIweMyOLCcJpXVpzae27spu5drpIaNcat3NkJc3ox+o6FPaLZKeGrmjxWZ+ZgNQOLm7vqqg8kKlFrPa7s2jhtBDamN/yPoC77p0d2UvXNeB2S8HR5A4m/I7Nvbgrhs7tiWENLjT+XK6o6Ry6joUutyavYt229kMllNBUscHDjTQ/oozYC0iQYZSHCMOoCKgFxGZ7CnKpU7Zb2htI8OuFzhTw35OP3dzuxVGtbZLrtQlYKx4iCNxHxNPYqktJWStVR3bU7Fy2sue8AvLnhpaSaRtdRgIPKn1XnNrui13e+sZezm0kV/dfQ12WhksbZITVjxUDhxHIjgsrZYI5hSRoPUZp9npW68yObWzxm5PtSkjoy2xlw0MjRRw5lu/svR7pvqC1txQSNdlmPiHUahQu0n2aRygmLLfRecWnZS02KYPbiGF1cnOaSBnhqM6GlO6xZeFjutPodoZH6ntr2Z9VyXhbI4Gl8r2saM6uNF5NYNuLa6eskXizAERAY2hlTmBG3Iih+ilrkuuK8Zib0tJfODUWYPDGMGo01PTMVoSsc+FcdZaLvud45U9jpvLbiS0vMN2RGV1cPikUYMsz/APaJXXsA+R/jXpKZn1q2IOJjb10r0GXVehWWwRwsDImNYxujWig/1WT41xcuRVjVefX9i6d/eI6x2GOFuCJjWN4NAA/1W5446HdrVbnNWDmrFK3qzsmUi/8A7OrPO7xLOTZZa1xR5sJ44Kin4SFBvvi33QQLc3x7PXCJmGvTPceRp3XqFFrkjDgQ4Ag6gioPUb11XEtrlyLmX5/Mclax0ZE3NfcFsZiheHcR8TTwIUhgXnV+bFsZOZLDIbEQ2tXyUic+vutBzA9RyW+x7YWuOMRzRMe8t8kocQ14BLSS2lagjMKf8FZHeF2uz0a/Qfb8n3y7yUGZoBxKgLz2ugh8sftX8Ge6OrtPSqrE0drtp9s9xBPuDys/6Br3qrBdexVGl720a3WuvotuD4VCGuR2+yOGTjJS0gqIC03rarVUVLGH4W5ZcCdSuu69n3AtJyAc01pnka6dlKSvEZwxNAyOZ101WN2zOja4vq7FQDeSanIeoXqxioxqK5UY27dvVno13WkNGehFa7hlr3/Rdl1AlpefjcXdjp9AFWbqs0kgAJO7GBmGt1w66lWe2WyOAUe4CoyaM3Ho0ZldYMrI2Smo4ZrRbbfHF/mOANMhq49hmqjfW2WHys8hz8oo6U8yfdj+vVUy13s+QnPDXWhJc7m55zJU32Kuo7lzvvbQtqyLydKOf+zVTbReD5CS4n1JJ6uOZUfiU5cmz81qzY2jN73eVvY7+ynl7lVO9i6/Z0a2d5/4p/8AFqs5Uds/dIskWAOxVOImlM6AZeikVdAaEIQGpxzPUpIKEAw5Qd+bJWe11Jb4ch+NlASf6hofzU0mChJ49f8AsXaLLVwHiRj42A5D+puo/Lmq3UjX/RfQ4cq/f2x1ntdXU8KQ/GwZE/1N0P0QHk9hvR8dADiaD7j8wPunVqs1hvf+JHhucHVFPCnND/yp6HPhUHsoi/tkbRZKlzcUf8xlS38W9vdQYdTVc3DsSpF+sFtluqXylz4XZuhdk8D5gMxl8zSWnivS7tvGO0sD4nBwO7eDvBG4ryHZ3ap0YEVoaJ4dzJPeZzjedD19QrHbbhNqDZLvldDTOhaGSEjOkcvHprvJSNrQl0z0Wh3KMvm7G2gxYnObgkxEClHCh8rqjTTgVV9l71lshdFa/GcCa1kLnyNJ1zJzZwoPVXWyW6OYezcDxGhHUHNS+WWjIpx1K7HsewTFwPssvIRUk7weI01qqD9oewsz7TJPC04Tgw03YWNGVNNF7IYqe6cPTT0SLnDUVHEf+p/cpyUtBzdz5/uraS8LvNH4pWD4JKup0dqPqrxcf2kWW0UE4MD9PNmzs8ad6K8W66bPaAQ9janlR3oqZff2ZRyVMRofQrJk4WD6V6ex0jkZaGuY5uJrmubSocCCKcarTHaI3gFrgWnQ6A9CdV5ZPsvbrCSYC8N350YfvA+U91bGXXNaWNNoldgABLGeWPSuVKAgGvHRYnwGu6r+fzc7rLpsSF67TWaznCXY3A0wR+c14E6DXeVXLRtBbbR/kRCFmmN3md6nIehXfZ5LFE0Oc4VcXH3avIDiMRJyFacFzW3bGNmUEWfzPNadAu+Lg8SSdWVnlltdHBBsi+Z2O1PLzqXOccvxHT0Un4lnwuecsMlG0A83lFSBXMZCvUKr2raKV5Jc+oNRQ+7Q8tFE2u9xgDRkA5z9a5kAZcB5VqeNto5c6S0PQTaw4UYWt5NFCe+qx2l2qfZIWRtZj8apDgQaYCAQc8q1GfVU/ZmWeV3nZhiP+9fUaaYW6vHT1Vtt5D2sAZRoz8RzfPIRrhaKmnIV6hKq0FrqQlzzSSisjSHEnLg2uVT0VqsVnZHR0rg35cqk1+Rurjz0VemvHwq0o0bhhBk5mlS1vU17KKtl7vcTmW11OIue77zzn6KVBsWkXy89rWQMwR+Q8G0dKeZ+FleJqqVem0UspNDgB1oSXu+9Icz2UIZOH/1S1ybM2i2H2bCG/wAx3lZ6nXtVdlDuc3LsR7HV0VguXZue00LGUb87vK3sd/ZXe4thYLOAZfbP/qFGDo3f3VpGWmnBWOThb1K1c2xUENHS+2f/AFCjAeTd/dWUZaIQpLpUCEkIDJCQTQGkoSrmnRACEIQDTSCYQkaq9/bCwWiro/YyHOrRVhPNm7tRWdNAeKXxs1PZD7RlWbpG+Zh77u9Fssl7vYwNqaA4gKkUPEU0PML2dwBFCAQciDmCFU792HilBdZ6RP8Al+A9vh/LkqtAi7s20xUZaWiVo0JoJW82u0P0PMqyQOin80NJgNQ0+HaIurTQOHoeq8tvi5prK6krC3g7VrujhkVyWe8HxuBa4gt0IJDh0IzCb7k2e22Vz3V8CfHhNHMe3zNPBwPmaeq2m3ztNHQh/wBxwr6FedXbttjIFqBc4ZNtEVGTtHA/DIOX0KtlmvPxGl7HC0xDWSIe1YP+LBrXm3/pUOPZk2S7r7Z/vI5Gj+plR9Fwu2osmgke3lRw7Z6IipM0OjkxN3EOJHTkeS45ruJJORrr5QaqPEFymyfaeyNzaHPduJoT2c91VQ9oL1ntLiGsAZua549cnKT2htlmsZHi5yEVEbQS8jjStGjqVvuG2Q2wHwR5mjzNcCHN61ND2XJ423bLrIloijS3bNIaksGQGRNKAU4FZw7OyP1k9Gn9SF6fFdQbo0V40H9hbZLMyJuOUho0xGlancMqk8grpNIq2jzmDZIHUSOPPyg+g/VTFn2WZC0vf4UTRvObieDa1JPIKRvTaVkf+UKZZOeKu/BH/wC3oqheF8OeSakuPxOOJ9OA3NHIJy2LonpLyjhHkHm+Z4Bd1bHmB1JPZQl4X895NCc9XE1c6mlTuHIKGfKTx/v81I3PcM9sdSFhIrm45Mb1ccu2q6KFFXIj3zE981KXJs1aLYfZMOGucjsmDvv6Beh3B9n0MFHWg+M/hpGO2ru/orgxoaAGgADIACgA5BWKlSuHYGCz0dN7Z/8AUKRj8O/v6K2jIUGQGQG4BCEAkIQgBCEIBJJpIDIISCaA5muz7raFxsfmepXUwoBlCZSQDCaSaAaEkwhIwnRILNAaJ4WyNLZGhzTqHAEHsVSb/wDs9a+rrI7Cf5bj5T912o71V8LVigPBLwuyWzOwTMcxw46HmDoRzCxsdvfE4Ojc5jho5pLXevDkV7rbbHHO3BMxr28HD6g7jzCoO0H2dkVfYziGvhOPm6Ndoe/qooEXZdrSTilBbJlWeGjXOp/Oi92Trr0VpuzbBklBLQA6SsqWH7zT5mH1HNeYWmyvhcWvaWuGocCCOyIZCDUHCeI39RvVXGtib7nsl5XXDa2AStbIzUZ17tcMx2KyghissdGhkUTejR1NdT9SvO7nvmWCpb3AGJjvwnQ8xRK+r4fK/FUmgoHPpUfcYMm/moJpFuvTamOMezoa/G+oB+6zJzj6d1S7zv8AklNSTXPzOzIHBrfdYOiii8k5kk8TmV12C7ZJ3YYWOe7gN3MnQd1Kj3OUsnREZNKSc8zxOZK6bpuae1uwwsc7idGjmXHIL0C4vs7Y2j7W7EdfCYfL+J2p7UV3s0DImhkbWsaNGtAAHYK+xKvqU24Ps7iio61HxX64BURjkd7voOSukUbWNDWANaMgGgADoAsqpISMlCSEA0IQgApIQgBJCEAJEoKwLkBsCEAJoCGjlzPU/mu2J6gop/M77x/NScMqAkAU1pjctoQDTqkhAZISCaAayWFVkhJlVIpIQComhCA4r1uqG1NwzsDuB0c37rhmF59fuwEkVX2Y+Kz5dJB20d2z5L01CA8Rsby0kGoIqCDqDvqkLPJO/BE1z3Hc0VK9fvK44LQayxgu+YVa7uRr3W+77vis7cMLAwb6DM83HU91FEFLuH7P6Uda3f8ALYc/xP8A0HqrzY7JHC0MiY1jeDR9TxPNbUKRSHVJCEAJpJoATSQgGkhJANJCEAJIQgEkQslg4oDYHIWoOQgKTFKcbsj7ztx4lTFlkPA+hQhASULuq6mFCEBnRCEIAonRCEA0whCAaEIQkKJJoQgVEIQgBNCEAIohCEgmhCEAiiEIAQhCAEk0IBUSTQgEUkIQAStEjk0IDWChCEB//9k="/>
          <p:cNvSpPr>
            <a:spLocks noChangeAspect="1" noChangeArrowheads="1"/>
          </p:cNvSpPr>
          <p:nvPr/>
        </p:nvSpPr>
        <p:spPr bwMode="auto">
          <a:xfrm>
            <a:off x="207433" y="-144462"/>
            <a:ext cx="406400" cy="304801"/>
          </a:xfrm>
          <a:prstGeom prst="rect">
            <a:avLst/>
          </a:prstGeom>
          <a:noFill/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4454" name="AutoShape 6" descr="data:image/jpeg;base64,/9j/4AAQSkZJRgABAQAAAQABAAD/2wCEAAkGBxQQEhUUEBQUFBQVFBQUFRQVFBQUFBQUFBQWFhQUFRUYHCggGBolHBUVITEhJikrLi4uFx8zODMsNygtLisBCgoKDg0OGhAQGzQkHyQsLCwsLCw0NSwsLCwsLCwvLDQvLSwsLC0vLCwsLCwsLCw0LCwtLCw0LDQsLC8sLCwsNP/AABEIALgBEgMBIgACEQEDEQH/xAAcAAACAgMBAQAAAAAAAAAAAAAAAQUGAgMEBwj/xABCEAABAwEFBgMFBgQDCQEAAAABAAIDEQQFEiExBkFRYXGBEyKRIzJCUqEHcoKxwdEUU2LwFTPhNENjg5KistLxJP/EABoBAQADAQEBAAAAAAAAAAAAAAABAgQDBQb/xAAwEQACAgECBAQDCAMAAAAAAAAAAQIRAyExBBJBUSJhcdEFkbETMoGhweHw8RRCUv/aAAwDAQACEQMRAD8A9alrjdmdStrKpSDzO6lbAgBFUIQDRVCEAVTQhAOqKoQgHVFUkIBoQhACFrltDGe84DqVzG9otzq9FDkluSk2dqdVFTX7E3U/klHf8TtP0UcyFMlqpLjjvSM76dV0sma7QgqbIM0IQpAIQhACKoQgCqVU0kAEpVTSQCqkmhAJJNCA3M0HRNDNB0TQHNJ7x6lNEnvHqhANCSaAAmkmgBNJNACEJoAQsJZA0VKhLzvMnJuQ4qG6JSJG13kyPmeAUDbr7e7JuXIfuuIvqtkNnrquDc5HRcqOCcyP/dc13Wd73lriaVop21NwsJA0Cg9mbeJJJGO1rUcuixTjWVJ9TRGVwbSOq3XZHWjqk9afktUN1Q/L/wBzv3UnebMYP8xor99g+IcxvC4Lvgc51XaDctmNXoum5nbRI2W6Y92JvR7v1XX/AIa9ubJD+LP6iiGZLqgtFF0pFbNcNumj99uIcRmP3UpZLyZJyK0huLNuvDctZsjZNPI/09eKsrIZLIUVBaHxnDJ24EclJxyBwqFZMqZIQhSAQhCASEIQCKSZSQCQmUkBvZoOiEN0HRNAc8nvHqkspNT1SQAmhCAE0k0AJpJoAWMsoaKlZE0zKhLfaC88lDYNVstZeeS5XtqtkUNV0w2WmqoW6HNDZuS6RAupsazwgKSKOKSAEEHeFTLJYGWKeSV8nl+EdVYr/vxkADRVz3e4xubndBuHMqCgu9zneNaqF+rIhm1n7nms2XLFLmbpLr7eZ2indLft7m90jpSJXuMbWmsdPer8xH6LouO/453mKga9oNSD5XEOoSBuGmXNR14h0teeg4KPua5/AfjGp3/6rxcnGuTcoaVsvc3x4ZVUtX9PQvTxTVYYly2e3VFHZ5671ve3hnzXpcJx+PPptLsZM3Dyx77HXBaKLvIxircnBQIcuqy2rCV6BnRNxBszcLxmPUHiFxMLoX4Ha/Cdzh+6csuEiRvcLutUQtMXlNHasdwcNOxVk7KtUbIpMQWahbrtuIE6OY4skbwcMiplrqioUogaEIUgEk0kAJJpFAJCEIDezQdELFrskIDS85nqUBDtT1KEAJpJoATSTQDQgJPdQVQHHb5fhHdcAhqV1YalbmsDQXHQAn0CrJpK2Slehz+VgGNzW1yGIgVPDNdYiVS2dvyG8LbIMIIbC0Rh1HN95xkI5kYfRTV4AWFpfE9rYxrC8nw+kRzMZ4NAIPAVqucclxUujLuNPl6khKQ3VVG8r8kneYbCA5wNHzHOKPjn8buWg3ncsrZM62mkjzDCWg+FmyeUGlQa/DnTykjidy2YmsaGQtDGDQDksXFcbjwrxav/AJ9+3pud8WCc/u/P27/Q4rFY2wEmpklPvyuzcTy4BbpG1zQ5izaV83l4ueaVzfp5eh6mLBHGvCaMCTm5LpfFksKUXJt9Tr6GrCV1WS1YcnZjh+S0YViW0UdbW4aT0ZKUDhVvcbwtRXLC8tORK72OEnJ30P7L3OB+J6cmb5+55ufhK8UNjqsU1RhOhWy67X4T3Ru3Zjof7K4AC0rG2HEQ4ZEZL3IvWzC9jdeT/At7JAfZ2lmFw/rYAK+lPQqfsxwuwnTcqJtJbyYoyfejlaR0IIKt1ltPiwxyjWgr2XQ5kshJjsQBG9NSAQUJIASTQgEkmkUAwhCEBi7U9ShN+p6lYoDJCSyCAQWSRNNVDWzaSIHBB7aTc1hq2vNw/RATRK4hbGTD2bg4BxaS01FRqK71V7RZbTaX0tj3MhIqWRjyHk4iv1qFYLns0cbcEI8jSQM614mu/OqiyaO+OJdDI1mxi2EgDNHsQUu77ujsbZ7THZ6zPlkAbG2hDcWEAfK3LETTes7rsglcJrY8OkFSyPMRxcmg7+Zz/Id9427zERZB2bqbyo8NXi8R8T5J1jV1p/RvxcHcblpev9nll4bZttryyV5gIkdStaZEtGe7I6FehXe2sbaOD8h5hTPnkuXaDZOzW4e2Zhk3SsoHjruI6qi2i4Lxuer7K/8AiYK5taHEtbxLNR1FRyWF48XER8Dp9n7mpTljfiWnkemPYsXMVU2a2/htHktHsZK0o7IV4VVxjeCKtII5Gq87LgnjdTVGmGRSVo1Doh0a2FqyDVRFrOUtSLF1YVyWy2RxAmRwaM9TRSoscwBiwntTYhic4NA1JNFT7ft14rvCsDHTPJpUDyjdUlaotkLTaiHW+fKtfDYa58OA+q2w4TlV5Xyr8/kZ5Z7dQV/QsFk28immbCxpfU0MgHlYOJPBS1rvNjaAOHm90k0aeNOPZRrbjjZGY4AImuydh1PGpKlbDZWxxCI+ZoFBXOnTgtuLjYYqjG+Xz3/nkcJ8NKWr3Ie+Ji2M0IcCRiaQC1wrpy66qz7HTYrOKVLD7p5Hd1VV2gsLmDKpY7UjcpPY5/gx4A4lpNaHcvWxzUqlDZmGUKtPctzLeyEUlJArTFQkDhWmg5qSY8OALSCDmCMwRyKii1ry1rgCH5fQkfkuae53wOLrI8trmY3Vc0npp+vNa0ziT6ShrHfueG0s8J3zVqw8+I7qZa8OFWkEHQg1B7qSASWSSAxQmkgGEJhJAJ2p6lIIdqepUdf14mzQmRrQ4gtFDWnmNK5ICRe4NBLiABqSaAdSoK3bTtBwWZjp5DphBwDq7f29VCWN7bc+lrn31ZEPI13Td+ZVtsFiZAKRtDQeG/qTmVFk0Qf+FWi1/wC2SYWfyozQdHf2VOXfdkUApExrctwzPUnMrsAWBUCjjvu8P4eB8mVfdYDvc7Ifv2WrZsVZ3qOn9hRW3kxbHCPhMuJ34RkOmZ9F37N2wNaxr/LiFGPr5XH5a7nct6qn4i1aFkLg0VOShrdbC8kDJv5qvfaBti2ySCAggvaCXgVwAkgmm8007qVuu8IbSwOhka8Uzocwem5edxuScvCtF9TRgjFeJ7mvwU8FF2mJa8K8iWKjb9pZxlqxp6rpcxYeGuMoF1IrO0uxdmt4cXtEcpIPjMAx1HzDRwpxVIfdt6XO4uj/AP02dpJyq6jRvc33mfUL1zAuK8byiszC+Z7WADedVox8RNLkkuZdn+hRwV2nTKrs3t/ZrXRriIpDlhdkD9129WW126OFhe9zWtArUkaLzK/44b4cWWCzNbI0h3jhojxjOrXDLeQanPLLVcFv2VtVlDZLcHTwx+YtZI9zSK0wk5YTmuz4HHJpp8t/6vf8P3KLPJdL8+hZbw22ltL/AArthdK6paZKUY08SdPVa4dg5bSRJeNoc86mJmTQflxVzHQKx7J7QWOeNrLMWx0A9lQNcO2/qrAQsuTM8Phxx5X3e/7fgdYwU9ZO/oR1hu+OBobExrGgAUaANNKnetrguhzFqw1Xmycm7epriktjU5YLa4JYFKbskTJK5OFQclodZ/AcCPcOh/RdIZRQk1+MbIWPc15c5rYw3PwySBmdMzRe18NlOMqWqMHFxi1fUu91e0AcdGgkdaUH5lTNlkxdRkeq4LjhpCAdaUJ5rpsjaOk094DLjgavokeUwtllZL5ZGhw5/uob/A5LOS6yyYRr4bqlh6g/mrA40RISpIIKx7SD3bS3wncRVzDzrqB9OanGPDgC0gg6EGoPQrntEDJhRwqNMwDTmKqAtFl/g8TopxHvETvi/Dv60HVTYotBWJUZs/e/8UxxLaFjg0kaHKtQDmFJlSQZJIQgMXanqVD7Xf7LJ+H/AMgpd+p6lc15WMTxujcSA6mY1FDUIweMyOLCcJpXVpzae27spu5drpIaNcat3NkJc3ox+o6FPaLZKeGrmjxWZ+ZgNQOLm7vqqg8kKlFrPa7s2jhtBDamN/yPoC77p0d2UvXNeB2S8HR5A4m/I7Nvbgrhs7tiWENLjT+XK6o6Ry6joUutyavYt229kMllNBUscHDjTQ/oozYC0iQYZSHCMOoCKgFxGZ7CnKpU7Zb2htI8OuFzhTw35OP3dzuxVGtbZLrtQlYKx4iCNxHxNPYqktJWStVR3bU7Fy2sue8AvLnhpaSaRtdRgIPKn1XnNrui13e+sZezm0kV/dfQ12WhksbZITVjxUDhxHIjgsrZYI5hSRoPUZp9npW68yObWzxm5PtSkjoy2xlw0MjRRw5lu/svR7pvqC1txQSNdlmPiHUahQu0n2aRygmLLfRecWnZS02KYPbiGF1cnOaSBnhqM6GlO6xZeFjutPodoZH6ntr2Z9VyXhbI4Gl8r2saM6uNF5NYNuLa6eskXizAERAY2hlTmBG3Iih+ilrkuuK8Zib0tJfODUWYPDGMGo01PTMVoSsc+FcdZaLvud45U9jpvLbiS0vMN2RGV1cPikUYMsz/APaJXXsA+R/jXpKZn1q2IOJjb10r0GXVehWWwRwsDImNYxujWig/1WT41xcuRVjVefX9i6d/eI6x2GOFuCJjWN4NAA/1W5446HdrVbnNWDmrFK3qzsmUi/8A7OrPO7xLOTZZa1xR5sJ44Kin4SFBvvi33QQLc3x7PXCJmGvTPceRp3XqFFrkjDgQ4Ag6gioPUb11XEtrlyLmX5/Mclax0ZE3NfcFsZiheHcR8TTwIUhgXnV+bFsZOZLDIbEQ2tXyUic+vutBzA9RyW+x7YWuOMRzRMe8t8kocQ14BLSS2lagjMKf8FZHeF2uz0a/Qfb8n3y7yUGZoBxKgLz2ugh8sftX8Ge6OrtPSqrE0drtp9s9xBPuDys/6Br3qrBdexVGl720a3WuvotuD4VCGuR2+yOGTjJS0gqIC03rarVUVLGH4W5ZcCdSuu69n3AtJyAc01pnka6dlKSvEZwxNAyOZ101WN2zOja4vq7FQDeSanIeoXqxioxqK5UY27dvVno13WkNGehFa7hlr3/Rdl1AlpefjcXdjp9AFWbqs0kgAJO7GBmGt1w66lWe2WyOAUe4CoyaM3Ho0ZldYMrI2Smo4ZrRbbfHF/mOANMhq49hmqjfW2WHys8hz8oo6U8yfdj+vVUy13s+QnPDXWhJc7m55zJU32Kuo7lzvvbQtqyLydKOf+zVTbReD5CS4n1JJ6uOZUfiU5cmz81qzY2jN73eVvY7+ynl7lVO9i6/Z0a2d5/4p/8AFqs5Uds/dIskWAOxVOImlM6AZeikVdAaEIQGpxzPUpIKEAw5Qd+bJWe11Jb4ch+NlASf6hofzU0mChJ49f8AsXaLLVwHiRj42A5D+puo/Lmq3UjX/RfQ4cq/f2x1ntdXU8KQ/GwZE/1N0P0QHk9hvR8dADiaD7j8wPunVqs1hvf+JHhucHVFPCnND/yp6HPhUHsoi/tkbRZKlzcUf8xlS38W9vdQYdTVc3DsSpF+sFtluqXylz4XZuhdk8D5gMxl8zSWnivS7tvGO0sD4nBwO7eDvBG4ryHZ3ap0YEVoaJ4dzJPeZzjedD19QrHbbhNqDZLvldDTOhaGSEjOkcvHprvJSNrQl0z0Wh3KMvm7G2gxYnObgkxEClHCh8rqjTTgVV9l71lshdFa/GcCa1kLnyNJ1zJzZwoPVXWyW6OYezcDxGhHUHNS+WWjIpx1K7HsewTFwPssvIRUk7weI01qqD9oewsz7TJPC04Tgw03YWNGVNNF7IYqe6cPTT0SLnDUVHEf+p/cpyUtBzdz5/uraS8LvNH4pWD4JKup0dqPqrxcf2kWW0UE4MD9PNmzs8ad6K8W66bPaAQ9janlR3oqZff2ZRyVMRofQrJk4WD6V6ex0jkZaGuY5uJrmubSocCCKcarTHaI3gFrgWnQ6A9CdV5ZPsvbrCSYC8N350YfvA+U91bGXXNaWNNoldgABLGeWPSuVKAgGvHRYnwGu6r+fzc7rLpsSF67TWaznCXY3A0wR+c14E6DXeVXLRtBbbR/kRCFmmN3md6nIehXfZ5LFE0Oc4VcXH3avIDiMRJyFacFzW3bGNmUEWfzPNadAu+Lg8SSdWVnlltdHBBsi+Z2O1PLzqXOccvxHT0Un4lnwuecsMlG0A83lFSBXMZCvUKr2raKV5Jc+oNRQ+7Q8tFE2u9xgDRkA5z9a5kAZcB5VqeNto5c6S0PQTaw4UYWt5NFCe+qx2l2qfZIWRtZj8apDgQaYCAQc8q1GfVU/ZmWeV3nZhiP+9fUaaYW6vHT1Vtt5D2sAZRoz8RzfPIRrhaKmnIV6hKq0FrqQlzzSSisjSHEnLg2uVT0VqsVnZHR0rg35cqk1+Rurjz0VemvHwq0o0bhhBk5mlS1vU17KKtl7vcTmW11OIue77zzn6KVBsWkXy89rWQMwR+Q8G0dKeZ+FleJqqVem0UspNDgB1oSXu+9Icz2UIZOH/1S1ybM2i2H2bCG/wAx3lZ6nXtVdlDuc3LsR7HV0VguXZue00LGUb87vK3sd/ZXe4thYLOAZfbP/qFGDo3f3VpGWmnBWOThb1K1c2xUENHS+2f/AFCjAeTd/dWUZaIQpLpUCEkIDJCQTQGkoSrmnRACEIQDTSCYQkaq9/bCwWiro/YyHOrRVhPNm7tRWdNAeKXxs1PZD7RlWbpG+Zh77u9Fssl7vYwNqaA4gKkUPEU0PML2dwBFCAQciDmCFU792HilBdZ6RP8Al+A9vh/LkqtAi7s20xUZaWiVo0JoJW82u0P0PMqyQOin80NJgNQ0+HaIurTQOHoeq8tvi5prK6krC3g7VrujhkVyWe8HxuBa4gt0IJDh0IzCb7k2e22Vz3V8CfHhNHMe3zNPBwPmaeq2m3ztNHQh/wBxwr6FedXbttjIFqBc4ZNtEVGTtHA/DIOX0KtlmvPxGl7HC0xDWSIe1YP+LBrXm3/pUOPZk2S7r7Z/vI5Gj+plR9Fwu2osmgke3lRw7Z6IipM0OjkxN3EOJHTkeS45ruJJORrr5QaqPEFymyfaeyNzaHPduJoT2c91VQ9oL1ntLiGsAZua549cnKT2htlmsZHi5yEVEbQS8jjStGjqVvuG2Q2wHwR5mjzNcCHN61ND2XJ423bLrIloijS3bNIaksGQGRNKAU4FZw7OyP1k9Gn9SF6fFdQbo0V40H9hbZLMyJuOUho0xGlancMqk8grpNIq2jzmDZIHUSOPPyg+g/VTFn2WZC0vf4UTRvObieDa1JPIKRvTaVkf+UKZZOeKu/BH/wC3oqheF8OeSakuPxOOJ9OA3NHIJy2LonpLyjhHkHm+Z4Bd1bHmB1JPZQl4X895NCc9XE1c6mlTuHIKGfKTx/v81I3PcM9sdSFhIrm45Mb1ccu2q6KFFXIj3zE981KXJs1aLYfZMOGucjsmDvv6Beh3B9n0MFHWg+M/hpGO2ru/orgxoaAGgADIACgA5BWKlSuHYGCz0dN7Z/8AUKRj8O/v6K2jIUGQGQG4BCEAkIQgBCEIBJJpIDIISCaA5muz7raFxsfmepXUwoBlCZSQDCaSaAaEkwhIwnRILNAaJ4WyNLZGhzTqHAEHsVSb/wDs9a+rrI7Cf5bj5T912o71V8LVigPBLwuyWzOwTMcxw46HmDoRzCxsdvfE4Ojc5jho5pLXevDkV7rbbHHO3BMxr28HD6g7jzCoO0H2dkVfYziGvhOPm6Ndoe/qooEXZdrSTilBbJlWeGjXOp/Oi92Trr0VpuzbBklBLQA6SsqWH7zT5mH1HNeYWmyvhcWvaWuGocCCOyIZCDUHCeI39RvVXGtib7nsl5XXDa2AStbIzUZ17tcMx2KyghissdGhkUTejR1NdT9SvO7nvmWCpb3AGJjvwnQ8xRK+r4fK/FUmgoHPpUfcYMm/moJpFuvTamOMezoa/G+oB+6zJzj6d1S7zv8AklNSTXPzOzIHBrfdYOiii8k5kk8TmV12C7ZJ3YYWOe7gN3MnQd1Kj3OUsnREZNKSc8zxOZK6bpuae1uwwsc7idGjmXHIL0C4vs7Y2j7W7EdfCYfL+J2p7UV3s0DImhkbWsaNGtAAHYK+xKvqU24Ps7iio61HxX64BURjkd7voOSukUbWNDWANaMgGgADoAsqpISMlCSEA0IQgApIQgBJCEAJEoKwLkBsCEAJoCGjlzPU/mu2J6gop/M77x/NScMqAkAU1pjctoQDTqkhAZISCaAayWFVkhJlVIpIQComhCA4r1uqG1NwzsDuB0c37rhmF59fuwEkVX2Y+Kz5dJB20d2z5L01CA8Rsby0kGoIqCDqDvqkLPJO/BE1z3Hc0VK9fvK44LQayxgu+YVa7uRr3W+77vis7cMLAwb6DM83HU91FEFLuH7P6Uda3f8ALYc/xP8A0HqrzY7JHC0MiY1jeDR9TxPNbUKRSHVJCEAJpJoATSQgGkhJANJCEAJIQgEkQslg4oDYHIWoOQgKTFKcbsj7ztx4lTFlkPA+hQhASULuq6mFCEBnRCEIAonRCEA0whCAaEIQkKJJoQgVEIQgBNCEAIohCEgmhCEAiiEIAQhCAEk0IBUSTQgEUkIQAStEjk0IDWChCEB//9k="/>
          <p:cNvSpPr>
            <a:spLocks noChangeAspect="1" noChangeArrowheads="1"/>
          </p:cNvSpPr>
          <p:nvPr/>
        </p:nvSpPr>
        <p:spPr bwMode="auto">
          <a:xfrm>
            <a:off x="207433" y="-144462"/>
            <a:ext cx="406400" cy="304801"/>
          </a:xfrm>
          <a:prstGeom prst="rect">
            <a:avLst/>
          </a:prstGeom>
          <a:noFill/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4456" name="Picture 8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460754" y="4835387"/>
            <a:ext cx="1214197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458" name="AutoShape 10" descr="data:image/jpeg;base64,/9j/4AAQSkZJRgABAQAAAQABAAD/2wCEAAkGBxAQEBAPEBQQEBANDA8PDQ0PDw8QDQ8QFREWFhQSFRQYHCghGBolGxQUITEhMSkrLi4uFx8zODMsNygtLisBCgoKDg0OGxAQFywkHyQsLCwsLCwsLCwsLC0uLCw2LSwsLCwsLDcvLCwsLC83LCwsLCwrLDcsLDUsKywsNSw0Nv/AABEIAL8BCAMBIgACEQEDEQH/xAAbAAEAAwEBAQEAAAAAAAAAAAAAAgMEBQEGB//EADgQAAIBAgMFBgQFAgcAAAAAAAABAgMRBBIxBSFBUWETIjJxkbFCgaHRBhRiweFS8AcjJDNzksL/xAAaAQEAAwEBAQAAAAAAAAAAAAAAAgMEAQUG/8QAJxEBAAICAgEDAwUBAAAAAAAAAAECAxEEMSEFEkEyUWEUFSJCcRP/2gAMAwEAAhEDEQA/AP3EAAAAAAAAAAAAAAAAAAAAAAAAAAAAAAAAAAAAAAAAAAAAAAAAAAAAAAAAAAAAAAAAAAAAABVWxMIeKSXT4vTUzQ2pTcrd5J/HJJR97r0A3AAAAAAAAAAAAAAAAAAAAAAAAAAAAAAAAAAACqtiYQ8UlHkm978lqzFV2svgi3+qXdj6a+xC+SlPqlKtLW6h0iqtiIQ8UkunF/LU41XGVJaysuUO6vXX6lSsjHfn0j6fK+vGtPbpVdqf0Rb/AFS7q9NfYyVcTVlrJpcod1euv1KswzFE+o/hP9NH3RULBolmPUztedE/Dk8b8rsFjXT7srunw4uH3XQ7MZJpNNNNXTWjODZE8NiJUnu70H4ofvHk/c2YuTS/jam2K1XcBXQrRnFSi7p/3Z8mWGlUAAAAAAAAAAAAAAAAAAAAAAKq2IhDfOUY8rve/JcTBW2zHSEXLrLuR+/0ObHUKq+IhDxyUeSb3vyXE4VbaFWWssq5Q7v11+plvx4vV8X8zDn5+PH4jzLTj41rd+HYrbYj8EXL9Uu7H7/Qw1sfVnrLKuUO79dfqY3Mi5Hk5vVMlvETr/GynFpH5Wpr5vV8We5yjMMxgtyLT3K+KaX5zzOUZjzOVTml32L+0Pe0M2c8zkf+0u+xrVQ9VQyKoSUyUZpcmjcqhNSMUZlsZmrFnV2o1Uqkqcs8OPig/DP7PqdnC4mNSOaPk4vxRfJo4UZE4ScZZ4O0l6SXJrke5xeZv+NmHNg+avoAZ8Hi41Fu3SXig9V911NB6bIAAAAAAAAAAAAAAAAzYzEuCVo5m77r2SS4t/M42Ix1aW7NlXKCt9dTr4nxrpD3f8GHFYW+9ehC2xy8u++rere9v5hyLJQKWYObkmtNR8tXGpE23PwORW5nsiqTPmMuSZl61apOR5mINnmYomyftTzDMV5iLkR277VrkRcipzIuZHacUXOZHOU5hc5t32r1InGRmUicZCJcmrVGZbGRljItjIurZVarXGRdGRjjIuhI24srParSrpqUXaUdGvbyOtgcaqm592aW+PB9Y9PY40WSktGtzTupLVM97h8mZ/jLBnxf2h9EDDgMfn7k90+HKfl16G49RkAAAAAAAAAAAAAGSt/uP/jj7yPCWIi1LN8Lik3ys3vfTeeEZGTE4a+9a8jl1YWfmfQGbE4ZSW7X3M+fDGWuluLJ7LbcCaKZG6vRaM04ny3J49sdtTD2MWSLRuGZkJMulEpmYLQ01QciLkGRZBbEPbgieh16eXB7YBc9TCiSURpyU4lkWRii2MScVlVaU4F8CuES+ETTjrLPaVsGTuQRJHvcPDO4mfhgz3iI0W/viup0sBj72hU10jPhLo+T9znKDJdkuPoevDA+hBi2XVbjKLbeSVk3rla3X+ptLAAAAAAAAAAAAy1KeXevDxX9P8GoAZLnoqYO8k1KUUtYxtv9TzenZ68HwkR0KMRh1JdTj4ig4+XsfQFNegpLqZs/HrmrqVuLLOOdw+bnEplE6WJwzj5cjJKB81yuHbHPT2MOeLxuGNwK5RNcoFbpnnzVqi7NYZS/sz3syPtT96lQJqBaoE40ycUQm6pQJxpl8aRbGmXUwzPUKrZNM8aRdCmXxpMujR5no4fTclu40yZOVWPlnjAujTZZuWgcz1MPp1KeZ8sd+VaehQsLpEWyLZviIiNQyzMz2m5hFVySZ1x0Nky781zgn6N/c6pxNmTtVj+qMo/v/wCTtk46AAHQAAAAAAAAAAArrQzKy1TuiwAY1Lg9z5PUkaJ009Unut1M1rNx13Jp8bdfQjMCFaipI5WIw1n+52SFSmpLeV3pW8amEq2mvT5+VFlbpnVqYR8Ct4eXIwX9OxW+GmvLvDndmeqkbeyfIdmU/tVPus/Wz9mRUiyNJmjcg5l1PTMUdq7cy89IRocyyyRG5Fs20w0p9MM9slrdym5kHI8PGWIJoNkFIXA9uGKcHLwqUusU2vU4f4i/E+HwTy1ZWm4Z4xyyas20nfTg+JyXYjbt2M9XFRi7Xu1wVrLzeiPmMHtLH47L+UwdVwlF/wCoxTVHDq+jtJLPHTRS1Orhf8Pq9aSqY/Fyaun+WweanBbvD2su9bXRR14HPM9Je3Xcvqdj4XOoV819XGEUrJ74tN8ePI7BThMNClCFKmlGFOKjCK0SRcWwgAA6AAAAAAAAAAAAAAQq0lLo1o+KJgDI1JXuty+JNP521PUajFR0Se5xSTXFMjMBNEC2SMVapldjgsq6M58i2VZsqkcET25CR4BO4IU3mdo3k+UU21520NP5GqouUo2XJNOSXNpcBoU3PGz5baP4rqRrTw2Gw9XE1oPK+zi5xXJvLoursjXg9hbYxW+vOjgackrxj/nYnrui8q/7PyI730n7Pu2bS2tQw6bqVIxsrtXV7fsfV4XZtJJSs5NpO9R5n6aL0OJs38A4GlJVKsZYuqnftcW1UV73uqaSgt/6bn1JOsTHbk6+AwT2LhZVvzMqNKVdRUVWlCMqkUm33W/Dq9DeCaIAAAAAAAAAAAAAAAAAAAAAAAAVVqV963SWj/ZloAyKXB7mtUc7HPvM7FWlm6NaPl/Bzq+BqTfwx6t3v5JEZgc2Mxds3T2U4RvfP/UlG27oj5ehgdr15yShRwtFTko1a7zVZR0jKNOPs7EJ27EbdWtWjBNtpWV227IwbM23Qr4mnh4J1807VFBSlCCyt5pSW5Ldx3PQ6eE/BVG6liqlXFzsrqb7Ohe+vZw18m2fR4XDU6UVClCFOEdIU4xhBeSRKKy74Tp04xVopRS0UUkvREgCaKMKcY+FJXd3ZJXfMkAAAAAAAAAAAAAAAAAAAAAAAAAAAAAAAAAAAAAAAAAAAAAAAAAAAAAAAAAAAAA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207433" y="-144462"/>
            <a:ext cx="406400" cy="304801"/>
          </a:xfrm>
          <a:prstGeom prst="rect">
            <a:avLst/>
          </a:prstGeom>
          <a:noFill/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4460" name="Picture 12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9374205" y="4872741"/>
            <a:ext cx="926568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62" name="Picture 14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8183728" y="4926759"/>
            <a:ext cx="987280" cy="73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37" descr="Chip Scale Package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3765102" y="4550801"/>
            <a:ext cx="1043829" cy="840447"/>
          </a:xfrm>
          <a:prstGeom prst="rect">
            <a:avLst/>
          </a:prstGeom>
        </p:spPr>
      </p:pic>
      <p:pic>
        <p:nvPicPr>
          <p:cNvPr id="104464" name="Picture 16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198606" y="4390608"/>
            <a:ext cx="1899417" cy="15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1"/>
          <p:cNvGrpSpPr/>
          <p:nvPr/>
        </p:nvGrpSpPr>
        <p:grpSpPr>
          <a:xfrm>
            <a:off x="2806459" y="2957097"/>
            <a:ext cx="8979141" cy="1915511"/>
            <a:chOff x="2104844" y="2957096"/>
            <a:chExt cx="6734356" cy="1915510"/>
          </a:xfrm>
        </p:grpSpPr>
        <p:sp>
          <p:nvSpPr>
            <p:cNvPr id="34829" name="AutoShape 13"/>
            <p:cNvSpPr>
              <a:spLocks/>
            </p:cNvSpPr>
            <p:nvPr/>
          </p:nvSpPr>
          <p:spPr bwMode="auto">
            <a:xfrm rot="16200000">
              <a:off x="7226270" y="1674426"/>
              <a:ext cx="330260" cy="2895600"/>
            </a:xfrm>
            <a:prstGeom prst="leftBrace">
              <a:avLst>
                <a:gd name="adj1" fmla="val 6333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4830" name="Line 14"/>
            <p:cNvSpPr>
              <a:spLocks noChangeShapeType="1"/>
            </p:cNvSpPr>
            <p:nvPr/>
          </p:nvSpPr>
          <p:spPr bwMode="auto">
            <a:xfrm flipH="1">
              <a:off x="2104844" y="3353408"/>
              <a:ext cx="5303808" cy="14531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831" name="Line 15"/>
            <p:cNvSpPr>
              <a:spLocks noChangeShapeType="1"/>
            </p:cNvSpPr>
            <p:nvPr/>
          </p:nvSpPr>
          <p:spPr bwMode="auto">
            <a:xfrm flipH="1">
              <a:off x="5638800" y="3353408"/>
              <a:ext cx="1752600" cy="14531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832" name="Line 16"/>
            <p:cNvSpPr>
              <a:spLocks noChangeShapeType="1"/>
            </p:cNvSpPr>
            <p:nvPr/>
          </p:nvSpPr>
          <p:spPr bwMode="auto">
            <a:xfrm flipH="1">
              <a:off x="7263442" y="3353407"/>
              <a:ext cx="127958" cy="14819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833" name="Line 17"/>
            <p:cNvSpPr>
              <a:spLocks noChangeShapeType="1"/>
            </p:cNvSpPr>
            <p:nvPr/>
          </p:nvSpPr>
          <p:spPr bwMode="auto">
            <a:xfrm>
              <a:off x="7391400" y="3353408"/>
              <a:ext cx="457200" cy="15191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836" name="Line 16"/>
            <p:cNvSpPr>
              <a:spLocks noChangeShapeType="1"/>
            </p:cNvSpPr>
            <p:nvPr/>
          </p:nvSpPr>
          <p:spPr bwMode="auto">
            <a:xfrm flipH="1">
              <a:off x="6607833" y="3353408"/>
              <a:ext cx="783565" cy="14531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Line 17"/>
            <p:cNvSpPr>
              <a:spLocks noChangeShapeType="1"/>
            </p:cNvSpPr>
            <p:nvPr/>
          </p:nvSpPr>
          <p:spPr bwMode="auto">
            <a:xfrm>
              <a:off x="7391399" y="3353408"/>
              <a:ext cx="1278147" cy="14531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Line 15"/>
            <p:cNvSpPr>
              <a:spLocks noChangeShapeType="1"/>
            </p:cNvSpPr>
            <p:nvPr/>
          </p:nvSpPr>
          <p:spPr bwMode="auto">
            <a:xfrm flipH="1">
              <a:off x="4796287" y="3353409"/>
              <a:ext cx="2595112" cy="13870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2" name="Line 14"/>
          <p:cNvSpPr>
            <a:spLocks noChangeShapeType="1"/>
          </p:cNvSpPr>
          <p:nvPr/>
        </p:nvSpPr>
        <p:spPr bwMode="auto">
          <a:xfrm flipH="1">
            <a:off x="4808932" y="3359168"/>
            <a:ext cx="5030941" cy="138996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7" tIns="60958" rIns="121917" bIns="60958"/>
          <a:lstStyle/>
          <a:p>
            <a:endParaRPr lang="en-US" dirty="0"/>
          </a:p>
        </p:txBody>
      </p:sp>
      <p:pic>
        <p:nvPicPr>
          <p:cNvPr id="35" name="Picture 3" descr="C:\Documents and Settings\pscheidt\My Documents\Components Photos\XLamp XB-E\XB-E_65_small.jp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7067495" y="5068520"/>
            <a:ext cx="450907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960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ntagon 25"/>
          <p:cNvSpPr/>
          <p:nvPr/>
        </p:nvSpPr>
        <p:spPr>
          <a:xfrm>
            <a:off x="921717" y="3563787"/>
            <a:ext cx="9593883" cy="810607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300"/>
              </a:spcAft>
            </a:pPr>
            <a:r>
              <a:rPr lang="en-US" sz="1400" b="1" dirty="0" smtClean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Multi-die High-Power Array (&gt;9W, 24VDc+, 700-3000mA, 12+mm)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Ideal for reflector lamp replacements (PAR lamps, MR lamps, etc.)</a:t>
            </a:r>
          </a:p>
          <a:p>
            <a:pPr lvl="0">
              <a:spcAft>
                <a:spcPts val="300"/>
              </a:spcAft>
            </a:pPr>
            <a:r>
              <a:rPr lang="en-US" sz="1400" b="1" dirty="0" smtClean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	Example: Cree MP-L, MK-R</a:t>
            </a:r>
            <a:endParaRPr lang="en-US" sz="1400" b="1" dirty="0">
              <a:solidFill>
                <a:prstClr val="black"/>
              </a:solidFill>
              <a:ea typeface="ＭＳ Ｐゴシック" pitchFamily="-4" charset="-128"/>
              <a:cs typeface="Tahoma" pitchFamily="34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921717" y="4449287"/>
            <a:ext cx="9593883" cy="810607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300"/>
              </a:spcAft>
            </a:pPr>
            <a:r>
              <a:rPr lang="en-US" sz="1400" b="1" dirty="0" smtClean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COB / Array (~15-200W, 24VDC+, 700-5600mA, 12-50mm)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Ideal for high lumen applications (</a:t>
            </a:r>
            <a:r>
              <a:rPr lang="en-US" sz="1400" dirty="0" err="1" smtClean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Highbay</a:t>
            </a:r>
            <a:r>
              <a:rPr lang="en-US" sz="1400" dirty="0" smtClean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Downlights</a:t>
            </a:r>
            <a:r>
              <a:rPr lang="en-US" sz="1400" dirty="0" smtClean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, Floodlighting)</a:t>
            </a:r>
          </a:p>
          <a:p>
            <a:pPr lvl="0">
              <a:spcAft>
                <a:spcPts val="300"/>
              </a:spcAft>
            </a:pPr>
            <a:r>
              <a:rPr lang="en-US" sz="1400" b="1" dirty="0" smtClean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	Example: Nichia NSC Series</a:t>
            </a:r>
            <a:endParaRPr lang="en-US" sz="1400" b="1" dirty="0">
              <a:solidFill>
                <a:prstClr val="black"/>
              </a:solidFill>
              <a:ea typeface="ＭＳ Ｐゴシック" pitchFamily="-4" charset="-128"/>
              <a:cs typeface="Tahoma" pitchFamily="34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921717" y="5335042"/>
            <a:ext cx="9593883" cy="810607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300"/>
              </a:spcAft>
            </a:pPr>
            <a:r>
              <a:rPr lang="en-US" sz="1400" b="1" dirty="0" smtClean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High Flux Density Discrete (HFD) LED (~3-32W, 37V, 1000mA, 7mm)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Ideal for high lumen applications </a:t>
            </a:r>
            <a:r>
              <a:rPr lang="en-US" sz="1400" dirty="0" smtClean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(</a:t>
            </a:r>
            <a:r>
              <a:rPr lang="en-US" sz="1400" dirty="0" err="1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Highbay</a:t>
            </a:r>
            <a:r>
              <a:rPr lang="en-US" sz="1400" dirty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Downlights</a:t>
            </a:r>
            <a:r>
              <a:rPr lang="en-US" sz="1400" dirty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, Floodlighting)</a:t>
            </a:r>
          </a:p>
          <a:p>
            <a:pPr lvl="0">
              <a:spcAft>
                <a:spcPts val="300"/>
              </a:spcAft>
            </a:pPr>
            <a:r>
              <a:rPr lang="en-US" sz="1400" b="1" dirty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	Example: </a:t>
            </a:r>
            <a:r>
              <a:rPr lang="en-US" sz="1400" b="1" dirty="0" smtClean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Cree MHD-G, XHP70</a:t>
            </a:r>
            <a:endParaRPr lang="en-US" sz="1400" b="1" dirty="0">
              <a:solidFill>
                <a:prstClr val="black"/>
              </a:solidFill>
              <a:ea typeface="ＭＳ Ｐゴシック" pitchFamily="-4" charset="-128"/>
              <a:cs typeface="Tahoma" pitchFamily="34" charset="0"/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921717" y="915442"/>
            <a:ext cx="9593887" cy="810607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n-US" sz="1400" b="1" dirty="0" smtClean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Low &amp; Mid-Power (&lt;1W, 2.8-3.4VDC, 10-200mA, 0.23-0.56mm)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Ideal for interior luminaires, specifically recessed </a:t>
            </a:r>
            <a:r>
              <a:rPr lang="en-US" sz="1400" dirty="0" err="1" smtClean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downlights</a:t>
            </a:r>
            <a:r>
              <a:rPr lang="en-US" sz="1400" dirty="0" smtClean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 &amp; linear</a:t>
            </a:r>
          </a:p>
          <a:p>
            <a:pPr>
              <a:spcAft>
                <a:spcPts val="300"/>
              </a:spcAft>
            </a:pPr>
            <a:r>
              <a:rPr lang="en-US" sz="1400" b="1" dirty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	</a:t>
            </a:r>
            <a:r>
              <a:rPr lang="en-US" sz="1400" b="1" dirty="0" smtClean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Example: Nichia 757, Samsung 5630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761" y="4412970"/>
            <a:ext cx="873421" cy="870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0227" y="974838"/>
            <a:ext cx="1625429" cy="777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003" y="3560095"/>
            <a:ext cx="950343" cy="946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 Specialization</a:t>
            </a:r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42646" y="3769196"/>
            <a:ext cx="408564" cy="40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847" y="4617504"/>
            <a:ext cx="598163" cy="43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G:\Corporate Marketing\Photos\Components Photos\XLamp MX-6\XLamp_MX6_4000K_UnlitTop_blank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894" y="2114486"/>
            <a:ext cx="276068" cy="22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pscheidt\Desktop\may\XLamp ML-E\XLamp_ML-E_Unlit_Top_blank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54" y="1249142"/>
            <a:ext cx="151749" cy="156409"/>
          </a:xfrm>
          <a:prstGeom prst="rect">
            <a:avLst/>
          </a:prstGeom>
          <a:noFill/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3" y="5399822"/>
            <a:ext cx="266191" cy="28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46984" y="1405550"/>
            <a:ext cx="65171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10’s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921716" y="2682954"/>
            <a:ext cx="9634111" cy="810607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300"/>
              </a:spcAft>
            </a:pPr>
            <a:r>
              <a:rPr lang="en-US" sz="1400" b="1" dirty="0" smtClean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High-Power </a:t>
            </a:r>
            <a:r>
              <a:rPr lang="en-US" sz="1400" b="1" dirty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(1-3W, 2.8-3.4VDC, 350-1500mA, 1-3mm)</a:t>
            </a:r>
          </a:p>
          <a:p>
            <a:pPr marL="600075" lvl="1" indent="-2571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Ideal for outdoor </a:t>
            </a:r>
            <a:r>
              <a:rPr lang="en-US" sz="1400" dirty="0" smtClean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products (parking </a:t>
            </a:r>
            <a:r>
              <a:rPr lang="en-US" sz="1400" dirty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lot, roadway, flood </a:t>
            </a:r>
            <a:r>
              <a:rPr lang="en-US" sz="1400" dirty="0" smtClean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lights, etc.) 	</a:t>
            </a:r>
          </a:p>
          <a:p>
            <a:pPr marL="342900" lvl="1">
              <a:spcAft>
                <a:spcPts val="300"/>
              </a:spcAft>
            </a:pPr>
            <a:r>
              <a:rPr lang="en-US" sz="1400" b="1" i="1" dirty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	</a:t>
            </a:r>
            <a:r>
              <a:rPr lang="en-US" sz="1400" b="1" i="1" dirty="0" smtClean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Example</a:t>
            </a:r>
            <a:r>
              <a:rPr lang="en-US" sz="1400" b="1" i="1" dirty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: Nichia </a:t>
            </a:r>
            <a:r>
              <a:rPr lang="en-US" sz="1400" b="1" i="1" dirty="0" smtClean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219B, Cree XP-G2, </a:t>
            </a:r>
            <a:r>
              <a:rPr lang="en-US" sz="1400" b="1" i="1" dirty="0" err="1" smtClean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Osram</a:t>
            </a:r>
            <a:r>
              <a:rPr lang="en-US" sz="1400" b="1" i="1" dirty="0" smtClean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 </a:t>
            </a:r>
            <a:r>
              <a:rPr lang="en-US" sz="1400" b="1" i="1" dirty="0" err="1" smtClean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Oslon</a:t>
            </a:r>
            <a:r>
              <a:rPr lang="en-US" sz="1400" b="1" i="1" dirty="0" smtClean="0">
                <a:solidFill>
                  <a:schemeClr val="tx1"/>
                </a:solidFill>
                <a:ea typeface="ＭＳ Ｐゴシック" pitchFamily="-4" charset="-128"/>
                <a:cs typeface="Tahoma" pitchFamily="34" charset="0"/>
              </a:rPr>
              <a:t> </a:t>
            </a:r>
            <a:endParaRPr lang="en-US" sz="1400" b="1" i="1" dirty="0">
              <a:solidFill>
                <a:schemeClr val="tx1"/>
              </a:solidFill>
              <a:ea typeface="ＭＳ Ｐゴシック" pitchFamily="-4" charset="-128"/>
              <a:cs typeface="Tahoma" pitchFamily="34" charset="0"/>
            </a:endParaRPr>
          </a:p>
          <a:p>
            <a:pPr marL="600075" lvl="1" indent="-257175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tx1"/>
              </a:solidFill>
              <a:ea typeface="ＭＳ Ｐゴシック" pitchFamily="-4" charset="-128"/>
              <a:cs typeface="Tahoma" pitchFamily="34" charset="0"/>
            </a:endParaRPr>
          </a:p>
          <a:p>
            <a:pPr marL="600075" lvl="1" indent="-257175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46984" y="3160116"/>
            <a:ext cx="126085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low 100’s</a:t>
            </a:r>
          </a:p>
        </p:txBody>
      </p:sp>
      <p:sp>
        <p:nvSpPr>
          <p:cNvPr id="25" name="Pentagon 24"/>
          <p:cNvSpPr/>
          <p:nvPr/>
        </p:nvSpPr>
        <p:spPr>
          <a:xfrm>
            <a:off x="921716" y="1795265"/>
            <a:ext cx="9593884" cy="810607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300"/>
              </a:spcAft>
            </a:pPr>
            <a:r>
              <a:rPr lang="en-US" sz="1400" b="1" dirty="0" smtClean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Multi-die (1-3W, 2.8-12VDC, 350-1000mA, 2-6mm)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Ideal for LED lamps and task lighting (replacement lamp &amp; landscape)</a:t>
            </a:r>
          </a:p>
          <a:p>
            <a:pPr lvl="0">
              <a:spcAft>
                <a:spcPts val="300"/>
              </a:spcAft>
            </a:pPr>
            <a:r>
              <a:rPr lang="en-US" sz="1400" b="1" dirty="0" smtClean="0">
                <a:solidFill>
                  <a:prstClr val="black"/>
                </a:solidFill>
                <a:ea typeface="ＭＳ Ｐゴシック" pitchFamily="-4" charset="-128"/>
                <a:cs typeface="Tahoma" pitchFamily="34" charset="0"/>
              </a:rPr>
              <a:t>	Example: Nichia 183 Series</a:t>
            </a:r>
          </a:p>
        </p:txBody>
      </p:sp>
      <p:pic>
        <p:nvPicPr>
          <p:cNvPr id="13" name="Picture 2" descr="http://www.prescolite.com/content/products/images/large/pre_lf6led_large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74761" y="1785571"/>
            <a:ext cx="1174557" cy="750288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28" y="2919848"/>
            <a:ext cx="711200" cy="533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746984" y="2151138"/>
            <a:ext cx="114223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10-100’s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46984" y="3935848"/>
            <a:ext cx="78797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100’s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46984" y="948724"/>
            <a:ext cx="197828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Delivered lm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46984" y="4847769"/>
            <a:ext cx="9242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1000’s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46984" y="5693171"/>
            <a:ext cx="141474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100-1000’s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581884" y="915442"/>
            <a:ext cx="0" cy="523020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://www.cree.com/~/media/Images/Cree/Components%20Modules/XLamp/XHP70/XHP70_med2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7000" y1="28500" x2="59000" y2="3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672" y="5634474"/>
            <a:ext cx="147320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pauldinglighting.com/images/energy-efficient-lighting-designs/cimarron_3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538" y="2654539"/>
            <a:ext cx="912809" cy="7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cbailey\Desktop\ARA 3 smaller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196" y="5335663"/>
            <a:ext cx="809986" cy="80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04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a 1000lm LED </a:t>
            </a:r>
            <a:r>
              <a:rPr lang="en-US" dirty="0" err="1" smtClean="0"/>
              <a:t>Downlight</a:t>
            </a:r>
            <a:endParaRPr lang="en-US" dirty="0"/>
          </a:p>
        </p:txBody>
      </p:sp>
      <p:sp>
        <p:nvSpPr>
          <p:cNvPr id="6" name="Folded Corner 5"/>
          <p:cNvSpPr/>
          <p:nvPr/>
        </p:nvSpPr>
        <p:spPr>
          <a:xfrm>
            <a:off x="3688265" y="5712934"/>
            <a:ext cx="8284557" cy="457200"/>
          </a:xfrm>
          <a:prstGeom prst="foldedCorner">
            <a:avLst/>
          </a:prstGeom>
          <a:solidFill>
            <a:srgbClr val="3000DE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/>
              <a:t>Fewer components, smaller LES, greater scalability, reduced complexity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85290" y="1007585"/>
            <a:ext cx="8933606" cy="4019879"/>
            <a:chOff x="3900" y="1066801"/>
            <a:chExt cx="8933606" cy="4019879"/>
          </a:xfrm>
        </p:grpSpPr>
        <p:sp>
          <p:nvSpPr>
            <p:cNvPr id="9" name="Right Arrow 8"/>
            <p:cNvSpPr/>
            <p:nvPr/>
          </p:nvSpPr>
          <p:spPr>
            <a:xfrm rot="939289">
              <a:off x="470621" y="2453026"/>
              <a:ext cx="8466885" cy="1320713"/>
            </a:xfrm>
            <a:prstGeom prst="rightArrow">
              <a:avLst>
                <a:gd name="adj1" fmla="val 46808"/>
                <a:gd name="adj2" fmla="val 50000"/>
              </a:avLst>
            </a:prstGeom>
            <a:gradFill>
              <a:gsLst>
                <a:gs pos="0">
                  <a:schemeClr val="tx1"/>
                </a:gs>
                <a:gs pos="100000">
                  <a:srgbClr val="FFCC00"/>
                </a:gs>
              </a:gsLst>
              <a:lin ang="0" scaled="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389514" y="2683994"/>
              <a:ext cx="1781550" cy="1971966"/>
              <a:chOff x="4389514" y="2427464"/>
              <a:chExt cx="1781550" cy="1971966"/>
            </a:xfrm>
          </p:grpSpPr>
          <p:grpSp>
            <p:nvGrpSpPr>
              <p:cNvPr id="85" name="Group 84"/>
              <p:cNvGrpSpPr/>
              <p:nvPr/>
            </p:nvGrpSpPr>
            <p:grpSpPr>
              <a:xfrm>
                <a:off x="4539642" y="2427464"/>
                <a:ext cx="1080820" cy="1041537"/>
                <a:chOff x="4269759" y="2374459"/>
                <a:chExt cx="1658887" cy="1598594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4269759" y="2374459"/>
                  <a:ext cx="1658887" cy="1598594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200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90" name="Group 89"/>
                <p:cNvGrpSpPr/>
                <p:nvPr/>
              </p:nvGrpSpPr>
              <p:grpSpPr>
                <a:xfrm>
                  <a:off x="4495911" y="2779252"/>
                  <a:ext cx="1239759" cy="842161"/>
                  <a:chOff x="3766343" y="3448544"/>
                  <a:chExt cx="1027907" cy="666752"/>
                </a:xfrm>
              </p:grpSpPr>
              <p:pic>
                <p:nvPicPr>
                  <p:cNvPr id="91" name="Picture 7" descr="http://pro0b69a2.pic11.websiteonline.cn/upload/led_top_119B219B_DWVt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3766343" y="3448544"/>
                    <a:ext cx="309099" cy="30956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2" name="Picture 7" descr="http://pro0b69a2.pic11.websiteonline.cn/upload/led_top_119B219B_DWVt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4133055" y="3448544"/>
                    <a:ext cx="309099" cy="30956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3" name="Picture 7" descr="http://pro0b69a2.pic11.websiteonline.cn/upload/led_top_119B219B_DWVt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4485151" y="3448544"/>
                    <a:ext cx="309099" cy="30956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4" name="Picture 7" descr="http://pro0b69a2.pic11.websiteonline.cn/upload/led_top_119B219B_DWVt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3766343" y="3805732"/>
                    <a:ext cx="309099" cy="30956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5" name="Picture 7" descr="http://pro0b69a2.pic11.websiteonline.cn/upload/led_top_119B219B_DWVt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4133055" y="3803350"/>
                    <a:ext cx="309099" cy="30956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6" name="Picture 7" descr="http://pro0b69a2.pic11.websiteonline.cn/upload/led_top_119B219B_DWVt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4485150" y="3800968"/>
                    <a:ext cx="309099" cy="30956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86" name="Group 85"/>
              <p:cNvGrpSpPr/>
              <p:nvPr/>
            </p:nvGrpSpPr>
            <p:grpSpPr>
              <a:xfrm>
                <a:off x="4389514" y="3447678"/>
                <a:ext cx="1781550" cy="951752"/>
                <a:chOff x="4831339" y="3678081"/>
                <a:chExt cx="2734397" cy="1460788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4831339" y="3678081"/>
                  <a:ext cx="53572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4500000"/>
                    </a:lightRig>
                  </a:scene3d>
                  <a:sp3d contourW="6350" prstMaterial="metal">
                    <a:bevelT w="127000" h="31750" prst="relaxedInset"/>
                    <a:contourClr>
                      <a:schemeClr val="accent1">
                        <a:shade val="75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en-US" sz="5400" b="1" cap="all" spc="0" dirty="0" smtClean="0">
                      <a:ln w="0"/>
                      <a:gradFill flip="none">
                        <a:gsLst>
                          <a:gs pos="0">
                            <a:schemeClr val="accent1">
                              <a:tint val="75000"/>
                              <a:shade val="75000"/>
                              <a:satMod val="170000"/>
                            </a:schemeClr>
                          </a:gs>
                          <a:gs pos="49000">
                            <a:schemeClr val="accent1">
                              <a:tint val="88000"/>
                              <a:shade val="65000"/>
                              <a:satMod val="172000"/>
                            </a:schemeClr>
                          </a:gs>
                          <a:gs pos="50000">
                            <a:schemeClr val="accent1">
                              <a:shade val="65000"/>
                              <a:satMod val="130000"/>
                            </a:schemeClr>
                          </a:gs>
                          <a:gs pos="92000">
                            <a:schemeClr val="accent1">
                              <a:shade val="50000"/>
                              <a:satMod val="120000"/>
                            </a:schemeClr>
                          </a:gs>
                          <a:gs pos="100000">
                            <a:schemeClr val="accent1">
                              <a:shade val="48000"/>
                              <a:satMod val="120000"/>
                            </a:schemeClr>
                          </a:gs>
                        </a:gsLst>
                        <a:lin ang="5400000"/>
                      </a:gradFill>
                      <a:effectLst>
                        <a:reflection blurRad="12700" stA="50000" endPos="50000" dist="5000" dir="5400000" sy="-100000" rotWithShape="0"/>
                      </a:effectLst>
                    </a:rPr>
                    <a:t>6</a:t>
                  </a:r>
                  <a:endParaRPr lang="en-US" sz="5400" b="1" cap="all" spc="0" dirty="0">
                    <a:ln w="0"/>
                    <a:gradFill flip="none">
                      <a:gsLst>
                        <a:gs pos="0">
                          <a:schemeClr val="accent1">
                            <a:tint val="75000"/>
                            <a:shade val="75000"/>
                            <a:satMod val="170000"/>
                          </a:schemeClr>
                        </a:gs>
                        <a:gs pos="49000">
                          <a:schemeClr val="accent1">
                            <a:tint val="88000"/>
                            <a:shade val="65000"/>
                            <a:satMod val="172000"/>
                          </a:schemeClr>
                        </a:gs>
                        <a:gs pos="50000">
                          <a:schemeClr val="accent1">
                            <a:shade val="65000"/>
                            <a:satMod val="130000"/>
                          </a:schemeClr>
                        </a:gs>
                        <a:gs pos="92000">
                          <a:schemeClr val="accent1">
                            <a:shade val="50000"/>
                            <a:satMod val="120000"/>
                          </a:schemeClr>
                        </a:gs>
                        <a:gs pos="100000">
                          <a:schemeClr val="accent1">
                            <a:shade val="48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50000" endPos="50000" dist="5000" dir="5400000" sy="-100000" rotWithShape="0"/>
                    </a:effectLst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5367063" y="4052375"/>
                  <a:ext cx="2198673" cy="10864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/>
                    <a:t>Gen-2</a:t>
                  </a:r>
                </a:p>
                <a:p>
                  <a:r>
                    <a:rPr lang="en-US" sz="2000" b="1" dirty="0" smtClean="0"/>
                    <a:t>High-power</a:t>
                  </a:r>
                  <a:endParaRPr lang="en-US" sz="2000" b="1" dirty="0"/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205025" y="3985359"/>
              <a:ext cx="709148" cy="1101321"/>
              <a:chOff x="7466437" y="3223162"/>
              <a:chExt cx="1088430" cy="1690351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7838462" y="3223162"/>
                <a:ext cx="692151" cy="692150"/>
                <a:chOff x="7838462" y="3223162"/>
                <a:chExt cx="692151" cy="692150"/>
              </a:xfrm>
            </p:grpSpPr>
            <p:sp>
              <p:nvSpPr>
                <p:cNvPr id="83" name="Oval 82"/>
                <p:cNvSpPr/>
                <p:nvPr/>
              </p:nvSpPr>
              <p:spPr>
                <a:xfrm>
                  <a:off x="7838462" y="3223162"/>
                  <a:ext cx="692151" cy="69215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200" b="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84" name="Picture 8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02162" y="3394998"/>
                  <a:ext cx="390151" cy="3879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0" name="Group 79"/>
              <p:cNvGrpSpPr/>
              <p:nvPr/>
            </p:nvGrpSpPr>
            <p:grpSpPr>
              <a:xfrm>
                <a:off x="7466437" y="3990183"/>
                <a:ext cx="1088430" cy="923330"/>
                <a:chOff x="7466437" y="3990183"/>
                <a:chExt cx="1088430" cy="92333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7466437" y="3990183"/>
                  <a:ext cx="53572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4500000"/>
                    </a:lightRig>
                  </a:scene3d>
                  <a:sp3d contourW="6350" prstMaterial="metal">
                    <a:bevelT w="127000" h="31750" prst="relaxedInset"/>
                    <a:contourClr>
                      <a:schemeClr val="accent1">
                        <a:shade val="75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en-US" sz="5400" b="1" cap="all" dirty="0">
                      <a:ln w="0"/>
                      <a:gradFill flip="none">
                        <a:gsLst>
                          <a:gs pos="0">
                            <a:schemeClr val="accent1">
                              <a:tint val="75000"/>
                              <a:shade val="75000"/>
                              <a:satMod val="170000"/>
                            </a:schemeClr>
                          </a:gs>
                          <a:gs pos="49000">
                            <a:schemeClr val="accent1">
                              <a:tint val="88000"/>
                              <a:shade val="65000"/>
                              <a:satMod val="172000"/>
                            </a:schemeClr>
                          </a:gs>
                          <a:gs pos="50000">
                            <a:schemeClr val="accent1">
                              <a:shade val="65000"/>
                              <a:satMod val="130000"/>
                            </a:schemeClr>
                          </a:gs>
                          <a:gs pos="92000">
                            <a:schemeClr val="accent1">
                              <a:shade val="50000"/>
                              <a:satMod val="120000"/>
                            </a:schemeClr>
                          </a:gs>
                          <a:gs pos="100000">
                            <a:schemeClr val="accent1">
                              <a:shade val="48000"/>
                              <a:satMod val="120000"/>
                            </a:schemeClr>
                          </a:gs>
                        </a:gsLst>
                        <a:lin ang="5400000"/>
                      </a:gradFill>
                      <a:effectLst>
                        <a:reflection blurRad="12700" stA="50000" endPos="50000" dist="5000" dir="5400000" sy="-100000" rotWithShape="0"/>
                      </a:effectLst>
                    </a:rPr>
                    <a:t>1</a:t>
                  </a:r>
                  <a:endParaRPr lang="en-US" sz="5400" b="1" cap="all" spc="0" dirty="0">
                    <a:ln w="0"/>
                    <a:gradFill flip="none">
                      <a:gsLst>
                        <a:gs pos="0">
                          <a:schemeClr val="accent1">
                            <a:tint val="75000"/>
                            <a:shade val="75000"/>
                            <a:satMod val="170000"/>
                          </a:schemeClr>
                        </a:gs>
                        <a:gs pos="49000">
                          <a:schemeClr val="accent1">
                            <a:tint val="88000"/>
                            <a:shade val="65000"/>
                            <a:satMod val="172000"/>
                          </a:schemeClr>
                        </a:gs>
                        <a:gs pos="50000">
                          <a:schemeClr val="accent1">
                            <a:shade val="65000"/>
                            <a:satMod val="130000"/>
                          </a:schemeClr>
                        </a:gs>
                        <a:gs pos="92000">
                          <a:schemeClr val="accent1">
                            <a:shade val="50000"/>
                            <a:satMod val="120000"/>
                          </a:schemeClr>
                        </a:gs>
                        <a:gs pos="100000">
                          <a:schemeClr val="accent1">
                            <a:shade val="48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50000" endPos="50000" dist="5000" dir="5400000" sy="-100000" rotWithShape="0"/>
                    </a:effectLst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7929374" y="4315520"/>
                  <a:ext cx="62549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/>
                    <a:t>HFD</a:t>
                  </a:r>
                  <a:endParaRPr lang="en-US" sz="2000" b="1" dirty="0"/>
                </a:p>
              </p:txBody>
            </p:sp>
          </p:grpSp>
        </p:grpSp>
        <p:grpSp>
          <p:nvGrpSpPr>
            <p:cNvPr id="12" name="Group 11"/>
            <p:cNvGrpSpPr/>
            <p:nvPr/>
          </p:nvGrpSpPr>
          <p:grpSpPr>
            <a:xfrm>
              <a:off x="3900" y="1066801"/>
              <a:ext cx="2275709" cy="2574745"/>
              <a:chOff x="220266" y="1020173"/>
              <a:chExt cx="3492853" cy="3951823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386276" y="1020173"/>
                <a:ext cx="2721939" cy="272194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6" name="Group 75"/>
              <p:cNvGrpSpPr/>
              <p:nvPr/>
            </p:nvGrpSpPr>
            <p:grpSpPr>
              <a:xfrm>
                <a:off x="220266" y="3554830"/>
                <a:ext cx="3492853" cy="1417166"/>
                <a:chOff x="220266" y="3554830"/>
                <a:chExt cx="3492853" cy="1417166"/>
              </a:xfrm>
            </p:grpSpPr>
            <p:sp>
              <p:nvSpPr>
                <p:cNvPr id="77" name="Rectangle 76"/>
                <p:cNvSpPr/>
                <p:nvPr/>
              </p:nvSpPr>
              <p:spPr>
                <a:xfrm>
                  <a:off x="220266" y="3554830"/>
                  <a:ext cx="1361068" cy="141716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4500000"/>
                    </a:lightRig>
                  </a:scene3d>
                  <a:sp3d contourW="6350" prstMaterial="metal">
                    <a:bevelT w="127000" h="31750" prst="relaxedInset"/>
                    <a:contourClr>
                      <a:schemeClr val="accent1">
                        <a:shade val="75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en-US" sz="5400" b="1" cap="all" dirty="0" smtClean="0">
                      <a:ln w="0"/>
                      <a:gradFill flip="none">
                        <a:gsLst>
                          <a:gs pos="0">
                            <a:schemeClr val="accent1">
                              <a:tint val="75000"/>
                              <a:shade val="75000"/>
                              <a:satMod val="170000"/>
                            </a:schemeClr>
                          </a:gs>
                          <a:gs pos="49000">
                            <a:schemeClr val="accent1">
                              <a:tint val="88000"/>
                              <a:shade val="65000"/>
                              <a:satMod val="172000"/>
                            </a:schemeClr>
                          </a:gs>
                          <a:gs pos="50000">
                            <a:schemeClr val="accent1">
                              <a:shade val="65000"/>
                              <a:satMod val="130000"/>
                            </a:schemeClr>
                          </a:gs>
                          <a:gs pos="92000">
                            <a:schemeClr val="accent1">
                              <a:shade val="50000"/>
                              <a:satMod val="120000"/>
                            </a:schemeClr>
                          </a:gs>
                          <a:gs pos="100000">
                            <a:schemeClr val="accent1">
                              <a:shade val="48000"/>
                              <a:satMod val="120000"/>
                            </a:schemeClr>
                          </a:gs>
                        </a:gsLst>
                        <a:lin ang="5400000"/>
                      </a:gradFill>
                      <a:effectLst>
                        <a:reflection blurRad="12700" stA="50000" endPos="50000" dist="5000" dir="5400000" sy="-100000" rotWithShape="0"/>
                      </a:effectLst>
                    </a:rPr>
                    <a:t>12</a:t>
                  </a:r>
                  <a:endParaRPr lang="en-US" sz="5400" b="1" cap="all" spc="0" dirty="0">
                    <a:ln w="0"/>
                    <a:gradFill flip="none">
                      <a:gsLst>
                        <a:gs pos="0">
                          <a:schemeClr val="accent1">
                            <a:tint val="75000"/>
                            <a:shade val="75000"/>
                            <a:satMod val="170000"/>
                          </a:schemeClr>
                        </a:gs>
                        <a:gs pos="49000">
                          <a:schemeClr val="accent1">
                            <a:tint val="88000"/>
                            <a:shade val="65000"/>
                            <a:satMod val="172000"/>
                          </a:schemeClr>
                        </a:gs>
                        <a:gs pos="50000">
                          <a:schemeClr val="accent1">
                            <a:shade val="65000"/>
                            <a:satMod val="130000"/>
                          </a:schemeClr>
                        </a:gs>
                        <a:gs pos="92000">
                          <a:schemeClr val="accent1">
                            <a:shade val="50000"/>
                            <a:satMod val="120000"/>
                          </a:schemeClr>
                        </a:gs>
                        <a:gs pos="100000">
                          <a:schemeClr val="accent1">
                            <a:shade val="48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50000" endPos="50000" dist="5000" dir="5400000" sy="-100000" rotWithShape="0"/>
                    </a:effectLst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1555190" y="3802589"/>
                  <a:ext cx="2157929" cy="10864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/>
                    <a:t>Gen-1 </a:t>
                  </a:r>
                  <a:br>
                    <a:rPr lang="en-US" sz="2000" b="1" dirty="0" smtClean="0"/>
                  </a:br>
                  <a:r>
                    <a:rPr lang="en-US" sz="2000" b="1" dirty="0" smtClean="0"/>
                    <a:t>High Power</a:t>
                  </a:r>
                  <a:endParaRPr lang="en-US" sz="2000" b="1" dirty="0"/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6171064" y="2920439"/>
              <a:ext cx="1453657" cy="2040350"/>
              <a:chOff x="6171064" y="2663909"/>
              <a:chExt cx="1453657" cy="2040350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6171064" y="2663909"/>
                <a:ext cx="1453657" cy="1453660"/>
                <a:chOff x="6409662" y="2627618"/>
                <a:chExt cx="1453657" cy="1453660"/>
              </a:xfrm>
            </p:grpSpPr>
            <p:sp>
              <p:nvSpPr>
                <p:cNvPr id="73" name="Oval 72"/>
                <p:cNvSpPr/>
                <p:nvPr/>
              </p:nvSpPr>
              <p:spPr>
                <a:xfrm>
                  <a:off x="6409662" y="2627618"/>
                  <a:ext cx="1453657" cy="145366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200" b="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74" name="Picture 9"/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03601" y="2930179"/>
                  <a:ext cx="921120" cy="921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1" name="Rectangle 70"/>
              <p:cNvSpPr/>
              <p:nvPr/>
            </p:nvSpPr>
            <p:spPr>
              <a:xfrm>
                <a:off x="6265661" y="4004499"/>
                <a:ext cx="349042" cy="60158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5400" b="1" cap="all" dirty="0">
                    <a:ln w="0"/>
                    <a:gradFill flip="none">
                      <a:gsLst>
                        <a:gs pos="0">
                          <a:schemeClr val="accent1">
                            <a:tint val="75000"/>
                            <a:shade val="75000"/>
                            <a:satMod val="170000"/>
                          </a:schemeClr>
                        </a:gs>
                        <a:gs pos="49000">
                          <a:schemeClr val="accent1">
                            <a:tint val="88000"/>
                            <a:shade val="65000"/>
                            <a:satMod val="172000"/>
                          </a:schemeClr>
                        </a:gs>
                        <a:gs pos="50000">
                          <a:schemeClr val="accent1">
                            <a:shade val="65000"/>
                            <a:satMod val="130000"/>
                          </a:schemeClr>
                        </a:gs>
                        <a:gs pos="92000">
                          <a:schemeClr val="accent1">
                            <a:shade val="50000"/>
                            <a:satMod val="120000"/>
                          </a:schemeClr>
                        </a:gs>
                        <a:gs pos="100000">
                          <a:schemeClr val="accent1">
                            <a:shade val="48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50000" endPos="50000" dist="5000" dir="5400000" sy="-100000" rotWithShape="0"/>
                    </a:effectLst>
                  </a:rPr>
                  <a:t>1</a:t>
                </a:r>
                <a:endParaRPr lang="en-US" sz="54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712917" y="4304149"/>
                <a:ext cx="6364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COB</a:t>
                </a:r>
                <a:endParaRPr lang="en-US" sz="2000" b="1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119195" y="1500371"/>
              <a:ext cx="2109412" cy="2455304"/>
              <a:chOff x="105661" y="788140"/>
              <a:chExt cx="3237614" cy="3768503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05661" y="788140"/>
                <a:ext cx="3237614" cy="3768503"/>
                <a:chOff x="105661" y="788140"/>
                <a:chExt cx="3237614" cy="3768503"/>
              </a:xfrm>
            </p:grpSpPr>
            <p:sp>
              <p:nvSpPr>
                <p:cNvPr id="66" name="Oval 65"/>
                <p:cNvSpPr/>
                <p:nvPr/>
              </p:nvSpPr>
              <p:spPr>
                <a:xfrm>
                  <a:off x="149224" y="788140"/>
                  <a:ext cx="3194051" cy="319405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200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7" name="Group 66"/>
                <p:cNvGrpSpPr/>
                <p:nvPr/>
              </p:nvGrpSpPr>
              <p:grpSpPr>
                <a:xfrm>
                  <a:off x="105661" y="3603390"/>
                  <a:ext cx="2431529" cy="953253"/>
                  <a:chOff x="105661" y="3603390"/>
                  <a:chExt cx="2431529" cy="953253"/>
                </a:xfrm>
              </p:grpSpPr>
              <p:sp>
                <p:nvSpPr>
                  <p:cNvPr id="68" name="Rectangle 67"/>
                  <p:cNvSpPr/>
                  <p:nvPr/>
                </p:nvSpPr>
                <p:spPr>
                  <a:xfrm>
                    <a:off x="105661" y="3603390"/>
                    <a:ext cx="886781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  <a:scene3d>
                      <a:camera prst="orthographicFront">
                        <a:rot lat="0" lon="0" rev="0"/>
                      </a:camera>
                      <a:lightRig rig="contrasting" dir="t">
                        <a:rot lat="0" lon="0" rev="4500000"/>
                      </a:lightRig>
                    </a:scene3d>
                    <a:sp3d contourW="6350" prstMaterial="metal">
                      <a:bevelT w="127000" h="31750" prst="relaxedInset"/>
                      <a:contourClr>
                        <a:schemeClr val="accent1">
                          <a:shade val="75000"/>
                        </a:schemeClr>
                      </a:contourClr>
                    </a:sp3d>
                  </a:bodyPr>
                  <a:lstStyle/>
                  <a:p>
                    <a:pPr algn="ctr"/>
                    <a:r>
                      <a:rPr lang="en-US" sz="5400" b="1" cap="all" spc="0" dirty="0" smtClean="0">
                        <a:ln w="0"/>
                        <a:gradFill flip="none">
                          <a:gsLst>
                            <a:gs pos="0">
                              <a:schemeClr val="accent1">
                                <a:tint val="75000"/>
                                <a:shade val="75000"/>
                                <a:satMod val="170000"/>
                              </a:schemeClr>
                            </a:gs>
                            <a:gs pos="49000">
                              <a:schemeClr val="accent1">
                                <a:tint val="88000"/>
                                <a:shade val="65000"/>
                                <a:satMod val="172000"/>
                              </a:schemeClr>
                            </a:gs>
                            <a:gs pos="50000">
                              <a:schemeClr val="accent1">
                                <a:shade val="65000"/>
                                <a:satMod val="130000"/>
                              </a:schemeClr>
                            </a:gs>
                            <a:gs pos="92000">
                              <a:schemeClr val="accent1">
                                <a:shade val="50000"/>
                                <a:satMod val="120000"/>
                              </a:schemeClr>
                            </a:gs>
                            <a:gs pos="100000">
                              <a:schemeClr val="accent1">
                                <a:shade val="48000"/>
                                <a:satMod val="12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50000" endPos="50000" dist="5000" dir="5400000" sy="-100000" rotWithShape="0"/>
                        </a:effectLst>
                      </a:rPr>
                      <a:t>36</a:t>
                    </a:r>
                    <a:endParaRPr lang="en-US" sz="5400" b="1" cap="all" spc="0" dirty="0">
                      <a:ln w="0"/>
                      <a:gradFill flip="none">
                        <a:gsLst>
                          <a:gs pos="0">
                            <a:schemeClr val="accent1">
                              <a:tint val="75000"/>
                              <a:shade val="75000"/>
                              <a:satMod val="170000"/>
                            </a:schemeClr>
                          </a:gs>
                          <a:gs pos="49000">
                            <a:schemeClr val="accent1">
                              <a:tint val="88000"/>
                              <a:shade val="65000"/>
                              <a:satMod val="172000"/>
                            </a:schemeClr>
                          </a:gs>
                          <a:gs pos="50000">
                            <a:schemeClr val="accent1">
                              <a:shade val="65000"/>
                              <a:satMod val="130000"/>
                            </a:schemeClr>
                          </a:gs>
                          <a:gs pos="92000">
                            <a:schemeClr val="accent1">
                              <a:shade val="50000"/>
                              <a:satMod val="120000"/>
                            </a:schemeClr>
                          </a:gs>
                          <a:gs pos="100000">
                            <a:schemeClr val="accent1">
                              <a:shade val="48000"/>
                              <a:satMod val="120000"/>
                            </a:schemeClr>
                          </a:gs>
                        </a:gsLst>
                        <a:lin ang="5400000"/>
                      </a:gradFill>
                      <a:effectLst>
                        <a:reflection blurRad="12700" stA="50000" endPos="50000" dist="5000" dir="5400000" sy="-100000" rotWithShape="0"/>
                      </a:effectLst>
                    </a:endParaRPr>
                  </a:p>
                </p:txBody>
              </p:sp>
              <p:sp>
                <p:nvSpPr>
                  <p:cNvPr id="69" name="TextBox 68"/>
                  <p:cNvSpPr txBox="1"/>
                  <p:nvPr/>
                </p:nvSpPr>
                <p:spPr>
                  <a:xfrm>
                    <a:off x="1163993" y="4156533"/>
                    <a:ext cx="1373197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b="1" dirty="0" smtClean="0"/>
                      <a:t>Mid-power</a:t>
                    </a:r>
                    <a:endParaRPr lang="en-US" sz="2000" b="1" dirty="0"/>
                  </a:p>
                </p:txBody>
              </p:sp>
            </p:grpSp>
          </p:grpSp>
          <p:grpSp>
            <p:nvGrpSpPr>
              <p:cNvPr id="29" name="Group 28"/>
              <p:cNvGrpSpPr/>
              <p:nvPr/>
            </p:nvGrpSpPr>
            <p:grpSpPr>
              <a:xfrm>
                <a:off x="687639" y="1410474"/>
                <a:ext cx="2117223" cy="2089132"/>
                <a:chOff x="-1228729" y="2239982"/>
                <a:chExt cx="2117223" cy="2089132"/>
              </a:xfrm>
            </p:grpSpPr>
            <p:pic>
              <p:nvPicPr>
                <p:cNvPr id="30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1228727" y="4010026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866777" y="4005264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504827" y="4010026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140208" y="4014790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221742" y="4010028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5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583692" y="4014790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1228728" y="3652838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866778" y="3648076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504828" y="3652838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140209" y="3657602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221741" y="3652840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583691" y="3657602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1228726" y="3303588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866776" y="3298826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504826" y="3303588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140207" y="3308352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221743" y="3303590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583693" y="3308352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1228727" y="2946400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866777" y="2941638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504827" y="2946400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140208" y="2951164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221742" y="2946402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583692" y="2951164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1228729" y="2601932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866779" y="2597170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504829" y="2601932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140210" y="2606696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221740" y="2601934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9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583690" y="2606696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1228729" y="2244744"/>
                  <a:ext cx="304801" cy="3143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866780" y="2239982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504830" y="2244744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140211" y="2249508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4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221739" y="2244746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2" descr="http://www.ledsmagazine.com/content/dam/leds/migrated/objects/features/10/7/4/ledsjul13_prev3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583689" y="2249508"/>
                  <a:ext cx="304801" cy="31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5" name="Group 14"/>
            <p:cNvGrpSpPr/>
            <p:nvPr/>
          </p:nvGrpSpPr>
          <p:grpSpPr>
            <a:xfrm>
              <a:off x="299481" y="1227564"/>
              <a:ext cx="1398594" cy="1423420"/>
              <a:chOff x="460610" y="1096537"/>
              <a:chExt cx="1398594" cy="1423420"/>
            </a:xfrm>
          </p:grpSpPr>
          <p:pic>
            <p:nvPicPr>
              <p:cNvPr id="16" name="Picture 7" descr="http://pro0b69a2.pic11.websiteonline.cn/upload/led_top_119B219B_DWVt.jp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63642" y="1407687"/>
                <a:ext cx="242894" cy="254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7" descr="http://pro0b69a2.pic11.websiteonline.cn/upload/led_top_119B219B_DWVt.jp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51810" y="1407687"/>
                <a:ext cx="242894" cy="254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7" descr="http://pro0b69a2.pic11.websiteonline.cn/upload/led_top_119B219B_DWVt.jp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328492" y="1407687"/>
                <a:ext cx="242894" cy="254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7" descr="http://pro0b69a2.pic11.websiteonline.cn/upload/led_top_119B219B_DWVt.jp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63642" y="1701631"/>
                <a:ext cx="242894" cy="254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7" descr="http://pro0b69a2.pic11.websiteonline.cn/upload/led_top_119B219B_DWVt.jp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328491" y="1697710"/>
                <a:ext cx="242894" cy="254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7" descr="http://pro0b69a2.pic11.websiteonline.cn/upload/led_top_119B219B_DWVt.jp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63642" y="1993944"/>
                <a:ext cx="242894" cy="254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7" descr="http://pro0b69a2.pic11.websiteonline.cn/upload/led_top_119B219B_DWVt.jp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51810" y="1991984"/>
                <a:ext cx="242894" cy="254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7" descr="http://pro0b69a2.pic11.websiteonline.cn/upload/led_top_119B219B_DWVt.jp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328491" y="1990023"/>
                <a:ext cx="242894" cy="254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7" descr="http://pro0b69a2.pic11.websiteonline.cn/upload/led_top_119B219B_DWVt.jp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51114" y="1096537"/>
                <a:ext cx="242894" cy="254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7" descr="http://pro0b69a2.pic11.websiteonline.cn/upload/led_top_119B219B_DWVt.jp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51114" y="2265205"/>
                <a:ext cx="242894" cy="254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7" descr="http://pro0b69a2.pic11.websiteonline.cn/upload/led_top_119B219B_DWVt.jp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60610" y="1697710"/>
                <a:ext cx="242894" cy="254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7" descr="http://pro0b69a2.pic11.websiteonline.cn/upload/led_top_119B219B_DWVt.jp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616310" y="1697710"/>
                <a:ext cx="242894" cy="254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aphicFrame>
        <p:nvGraphicFramePr>
          <p:cNvPr id="97" name="Diagram 96"/>
          <p:cNvGraphicFramePr/>
          <p:nvPr>
            <p:extLst>
              <p:ext uri="{D42A27DB-BD31-4B8C-83A1-F6EECF244321}">
                <p14:modId xmlns:p14="http://schemas.microsoft.com/office/powerpoint/2010/main" val="1307240639"/>
              </p:ext>
            </p:extLst>
          </p:nvPr>
        </p:nvGraphicFramePr>
        <p:xfrm>
          <a:off x="8143875" y="988615"/>
          <a:ext cx="3584357" cy="2154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8" name="TextBox 97"/>
          <p:cNvSpPr txBox="1"/>
          <p:nvPr/>
        </p:nvSpPr>
        <p:spPr>
          <a:xfrm>
            <a:off x="381056" y="4502603"/>
            <a:ext cx="32159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2008 – 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$100 to $25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50lm/W to 120lm/W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70CRI to 90CRI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809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cbailey\Desktop\Milk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548" y="588578"/>
            <a:ext cx="3619693" cy="584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731172" y="1921229"/>
            <a:ext cx="4949840" cy="309061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600" dirty="0" smtClean="0"/>
              <a:t>“What is your equivalent to _________”</a:t>
            </a:r>
          </a:p>
          <a:p>
            <a:endParaRPr lang="en-US" sz="4000" dirty="0" smtClean="0"/>
          </a:p>
          <a:p>
            <a:pPr>
              <a:buNone/>
            </a:pPr>
            <a:r>
              <a:rPr lang="en-US" sz="3600" dirty="0" smtClean="0"/>
              <a:t>The old metrics:</a:t>
            </a:r>
          </a:p>
          <a:p>
            <a:pPr lvl="1"/>
            <a:r>
              <a:rPr lang="en-US" sz="3200" dirty="0" smtClean="0"/>
              <a:t>Wattage</a:t>
            </a:r>
          </a:p>
          <a:p>
            <a:pPr lvl="1"/>
            <a:r>
              <a:rPr lang="en-US" sz="3200" dirty="0" smtClean="0"/>
              <a:t>Lumens</a:t>
            </a:r>
            <a:endParaRPr lang="en-US" sz="3200" dirty="0"/>
          </a:p>
          <a:p>
            <a:pPr lvl="1"/>
            <a:r>
              <a:rPr lang="en-US" sz="3200" dirty="0"/>
              <a:t>l</a:t>
            </a:r>
            <a:r>
              <a:rPr lang="en-US" sz="3200" dirty="0" smtClean="0"/>
              <a:t>m/W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question…</a:t>
            </a:r>
            <a:endParaRPr lang="en-US" dirty="0"/>
          </a:p>
        </p:txBody>
      </p:sp>
      <p:pic>
        <p:nvPicPr>
          <p:cNvPr id="1026" name="Picture 2" descr="C:\Users\cbailey\Desktop\Milk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23890" y="884822"/>
            <a:ext cx="3525355" cy="547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6179" y="1619144"/>
            <a:ext cx="1282831" cy="86177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800" b="1" dirty="0">
                <a:latin typeface="Adobe Fan Heiti Std B" pitchFamily="34" charset="-128"/>
                <a:ea typeface="Adobe Fan Heiti Std B" pitchFamily="34" charset="-128"/>
              </a:rPr>
              <a:t>HID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015" y="2377672"/>
            <a:ext cx="3025344" cy="181587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000" b="1" dirty="0"/>
              <a:t>Lamp Lumens: 	36,000lm</a:t>
            </a:r>
          </a:p>
          <a:p>
            <a:r>
              <a:rPr lang="en-US" sz="1000" b="1" dirty="0" err="1"/>
              <a:t>Luminaire</a:t>
            </a:r>
            <a:r>
              <a:rPr lang="en-US" sz="1000" b="1" dirty="0"/>
              <a:t> </a:t>
            </a:r>
            <a:r>
              <a:rPr lang="en-US" sz="1000" b="1" dirty="0" smtClean="0"/>
              <a:t>Lumens:    	27,000lm</a:t>
            </a:r>
            <a:endParaRPr lang="en-US" sz="1000" b="1" dirty="0"/>
          </a:p>
          <a:p>
            <a:r>
              <a:rPr lang="en-US" sz="1000" b="1" dirty="0"/>
              <a:t>Lamp Wattage:	</a:t>
            </a:r>
            <a:r>
              <a:rPr lang="en-US" sz="1000" b="1" dirty="0" smtClean="0"/>
              <a:t>	400W</a:t>
            </a:r>
            <a:endParaRPr lang="en-US" sz="1000" b="1" dirty="0"/>
          </a:p>
          <a:p>
            <a:r>
              <a:rPr lang="en-US" sz="1000" b="1" dirty="0" err="1"/>
              <a:t>Luminaire</a:t>
            </a:r>
            <a:r>
              <a:rPr lang="en-US" sz="1000" b="1" dirty="0"/>
              <a:t> </a:t>
            </a:r>
            <a:r>
              <a:rPr lang="en-US" sz="1000" b="1" dirty="0" smtClean="0"/>
              <a:t>Wattage: 	465W</a:t>
            </a:r>
            <a:endParaRPr lang="en-US" sz="1000" b="1" dirty="0"/>
          </a:p>
          <a:p>
            <a:r>
              <a:rPr lang="en-US" sz="1000" b="1" dirty="0" err="1"/>
              <a:t>Luminaire</a:t>
            </a:r>
            <a:r>
              <a:rPr lang="en-US" sz="1000" b="1" dirty="0"/>
              <a:t> </a:t>
            </a:r>
            <a:r>
              <a:rPr lang="en-US" sz="1000" b="1" dirty="0" smtClean="0"/>
              <a:t>Efficiency:  	45 - 75</a:t>
            </a:r>
            <a:r>
              <a:rPr lang="en-US" sz="1000" b="1" dirty="0"/>
              <a:t>%</a:t>
            </a:r>
          </a:p>
          <a:p>
            <a:r>
              <a:rPr lang="en-US" sz="1000" b="1" dirty="0" err="1"/>
              <a:t>Luminaire</a:t>
            </a:r>
            <a:r>
              <a:rPr lang="en-US" sz="1000" b="1" dirty="0"/>
              <a:t> </a:t>
            </a:r>
            <a:r>
              <a:rPr lang="en-US" sz="1000" b="1" dirty="0" smtClean="0"/>
              <a:t>Efficacy:  	58 </a:t>
            </a:r>
            <a:r>
              <a:rPr lang="en-US" sz="1000" b="1" dirty="0"/>
              <a:t>lm/W</a:t>
            </a:r>
          </a:p>
          <a:p>
            <a:r>
              <a:rPr lang="en-US" sz="1000" b="1" dirty="0"/>
              <a:t>Color </a:t>
            </a:r>
            <a:r>
              <a:rPr lang="en-US" sz="1000" b="1" dirty="0" smtClean="0"/>
              <a:t>Temperature:  	5000°K</a:t>
            </a:r>
            <a:endParaRPr lang="en-US" sz="1000" b="1" dirty="0"/>
          </a:p>
          <a:p>
            <a:r>
              <a:rPr lang="en-US" sz="1000" b="1" dirty="0"/>
              <a:t>Color </a:t>
            </a:r>
            <a:r>
              <a:rPr lang="en-US" sz="1000" b="1" dirty="0" smtClean="0"/>
              <a:t>Quality:  		65CRI</a:t>
            </a:r>
            <a:endParaRPr lang="en-US" sz="1000" b="1" dirty="0"/>
          </a:p>
          <a:p>
            <a:r>
              <a:rPr lang="en-US" sz="1000" b="1" dirty="0"/>
              <a:t>IES </a:t>
            </a:r>
            <a:r>
              <a:rPr lang="en-US" sz="1000" b="1" dirty="0" smtClean="0"/>
              <a:t>Distribution: 	Type </a:t>
            </a:r>
            <a:r>
              <a:rPr lang="en-US" sz="1000" b="1" dirty="0"/>
              <a:t>III Short</a:t>
            </a:r>
          </a:p>
          <a:p>
            <a:r>
              <a:rPr lang="en-US" sz="1000" b="1" dirty="0"/>
              <a:t>Lamp Lifetime:	</a:t>
            </a:r>
            <a:r>
              <a:rPr lang="en-US" sz="1000" b="1" dirty="0" smtClean="0"/>
              <a:t>	20,000 </a:t>
            </a:r>
            <a:r>
              <a:rPr lang="en-US" sz="1000" b="1" dirty="0"/>
              <a:t>hours</a:t>
            </a:r>
          </a:p>
          <a:p>
            <a:r>
              <a:rPr lang="en-US" sz="1000" b="1" dirty="0" err="1"/>
              <a:t>Luminaire</a:t>
            </a:r>
            <a:r>
              <a:rPr lang="en-US" sz="1000" b="1" dirty="0"/>
              <a:t> </a:t>
            </a:r>
            <a:r>
              <a:rPr lang="en-US" sz="1000" b="1" dirty="0" smtClean="0"/>
              <a:t>Lifetime: 	20 </a:t>
            </a:r>
            <a:r>
              <a:rPr lang="en-US" sz="1000" b="1" dirty="0"/>
              <a:t>years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91572" y="1958453"/>
            <a:ext cx="1327713" cy="86177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800" b="1" dirty="0">
                <a:latin typeface="Adobe Fan Heiti Std B" pitchFamily="34" charset="-128"/>
                <a:ea typeface="Adobe Fan Heiti Std B" pitchFamily="34" charset="-128"/>
              </a:rPr>
              <a:t>LED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47230" y="2963118"/>
            <a:ext cx="3090441" cy="181587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000" b="1" dirty="0"/>
              <a:t>Lamp Lumens: 	n/a</a:t>
            </a:r>
          </a:p>
          <a:p>
            <a:r>
              <a:rPr lang="en-US" sz="1000" b="1" dirty="0"/>
              <a:t>Luminaire Lumens:	</a:t>
            </a:r>
            <a:r>
              <a:rPr lang="en-US" sz="1000" b="1" dirty="0" smtClean="0"/>
              <a:t>15,200lm</a:t>
            </a:r>
            <a:endParaRPr lang="en-US" sz="1000" b="1" dirty="0"/>
          </a:p>
          <a:p>
            <a:r>
              <a:rPr lang="en-US" sz="1000" b="1" dirty="0"/>
              <a:t>Lamp Wattage:	n/a</a:t>
            </a:r>
          </a:p>
          <a:p>
            <a:r>
              <a:rPr lang="en-US" sz="1000" b="1" dirty="0"/>
              <a:t>Luminaire Wattage:	135W</a:t>
            </a:r>
          </a:p>
          <a:p>
            <a:r>
              <a:rPr lang="en-US" sz="1000" b="1" dirty="0"/>
              <a:t>Luminaire Efficiency:	</a:t>
            </a:r>
            <a:r>
              <a:rPr lang="en-US" sz="1000" b="1" dirty="0" smtClean="0"/>
              <a:t>60 – 85%</a:t>
            </a:r>
            <a:endParaRPr lang="en-US" sz="1000" b="1" dirty="0"/>
          </a:p>
          <a:p>
            <a:r>
              <a:rPr lang="en-US" sz="1000" b="1" dirty="0"/>
              <a:t>Luminaire Efficacy:	</a:t>
            </a:r>
            <a:r>
              <a:rPr lang="en-US" sz="1000" b="1" dirty="0" smtClean="0"/>
              <a:t>115 </a:t>
            </a:r>
            <a:r>
              <a:rPr lang="en-US" sz="1000" b="1" dirty="0"/>
              <a:t>lm/W</a:t>
            </a:r>
          </a:p>
          <a:p>
            <a:r>
              <a:rPr lang="en-US" sz="1000" b="1" dirty="0"/>
              <a:t>Color Temperature:	4000</a:t>
            </a:r>
            <a:r>
              <a:rPr lang="en-US" sz="1000" b="1" dirty="0">
                <a:latin typeface="Calibri"/>
              </a:rPr>
              <a:t>°</a:t>
            </a:r>
            <a:r>
              <a:rPr lang="en-US" sz="1000" b="1" dirty="0"/>
              <a:t>K</a:t>
            </a:r>
          </a:p>
          <a:p>
            <a:r>
              <a:rPr lang="en-US" sz="1000" b="1" dirty="0"/>
              <a:t>Color Quality</a:t>
            </a:r>
            <a:r>
              <a:rPr lang="en-US" sz="1000" b="1" dirty="0" smtClean="0"/>
              <a:t>:          </a:t>
            </a:r>
            <a:r>
              <a:rPr lang="en-US" sz="1000" b="1" dirty="0"/>
              <a:t>	70CRI</a:t>
            </a:r>
          </a:p>
          <a:p>
            <a:r>
              <a:rPr lang="en-US" sz="1000" b="1" dirty="0"/>
              <a:t>IES Distribution:	Type III Medium</a:t>
            </a:r>
          </a:p>
          <a:p>
            <a:r>
              <a:rPr lang="en-US" sz="1000" b="1" dirty="0"/>
              <a:t>Lamp Lifetime (L70):	60,000 </a:t>
            </a:r>
            <a:r>
              <a:rPr lang="en-US" sz="1000" b="1" dirty="0" smtClean="0"/>
              <a:t>+ hours</a:t>
            </a:r>
            <a:endParaRPr lang="en-US" sz="1000" b="1" dirty="0"/>
          </a:p>
          <a:p>
            <a:r>
              <a:rPr lang="en-US" sz="1000" b="1" dirty="0"/>
              <a:t>Luminaire Lifetime:	13.7 </a:t>
            </a:r>
            <a:r>
              <a:rPr lang="en-US" sz="1000" b="1" dirty="0" smtClean="0"/>
              <a:t>years (?)</a:t>
            </a:r>
            <a:endParaRPr lang="en-US" sz="1000" b="1" dirty="0"/>
          </a:p>
        </p:txBody>
      </p:sp>
      <p:pic>
        <p:nvPicPr>
          <p:cNvPr id="1028" name="Picture 4" descr="https://encrypted-tbn1.gstatic.com/images?q=tbn:ANd9GcSaz4ZKOhmO0NqZMM9wm2sdO5TAa4vzCOomehSAgd_keu1Gpf3j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66" y="4510506"/>
            <a:ext cx="1398660" cy="139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xAQDQ0MDQ8NDg8PDw4ODw8PDQ8ODw8QFBEWFhQRFRQYHDQgGBolHBUUITEiMSkrLjAuFx8zODM4NygtLisBCgoKDg0OGRAQFywkICQsLCwtLCwsLCwsLSwsLCwsLCwsLCwsLCwsLCwsLCwsLywsLCwsLCwsLCwsLCwsLCwsLP/AABEIAKAAoAMBEQACEQEDEQH/xAAbAAACAwEBAQAAAAAAAAAAAAAAAQIDBAUGB//EADIQAAIBAwMCBAQFBAMAAAAAAAABAgMEERIhMQVRE0FhcQYiMoFCkaGx0RQjwfAHUlP/xAAbAQEAAwEBAQEAAAAAAAAAAAAAAQIDBAUGB//EACsRAQACAgAGAQMCBwAAAAAAAAABAgMRBAUSITFBURMiYYGxFDIzcZGh4f/aAAwDAQACEQMRAD8A+4gAAAAAAAgAAAAAAAAABgAAAAAAAAAAAAIAAQBkBZAMgGQHkAAYAAwAAAAAAAAABAACyAsgLICyAZAMgGQHkBgMBgADAAAAAAEAARYCyAmwFkBZIBkAyAZJEskB5JDAYDAYAAAACYABFgJsCLATICAAEAOQFcq6I2nSH9QyNmmqDysloQkSGgGAwGAAACATAiwIsBABAi2BCVVFZtpOmG6vJppQUWvNuSWDz83M+Hxzqbw0jFafQVZP8Sz7lKc24S86jJCZxWj0Z3UyVvG6ztXWgmXQ1W1TyLRKstSZZBkiQAAwGAAICLAiwINkbFcq6KzeITpjvrmqo5pRUpeSbwik3n0nR06klBOr9XZHJxfG04bH13/SF60m0statKXGyPheO5tm4me86j4h20xRVT4eTzN7adilTJmZ9pKNRxOrh+Ly4J3S2lbUi3lqp1Uz7PlvNq8T9t+1v3ceTFNe6U7mNPEpSSWcZbwe1vTF06U8pNGqi1MCRIYDAYCATATAz1Z74RWZTDNORnMracjqF7iSpx92eHzPjZxRqvlvjpsre7eVpfPCe55OLm+Wk/c0nHEuhWbfPJ5PM+NvnybsvjrFYRjRbWUcVOHyXjqiOyZvEJ0sJtSSNMFsdJmuSEW3PhbKimtt/Q7rcNW9d0ncfCkXmPLDVo4Z5l69E6b1ttBRw8l8OWaWiYLRuCvKFOrHwqqypb474P0Pl/FxxOKJnzHlwZK6l0+ntJKC4Swj0qs5b4suqmgGSGAAACAhMDkXFy41Vnh7FLLQsqvbb7GV/C0PO11KMnri2nltrlHyPMMGSMnVbxLrxzEx2Z+iVo1bt6JaoUot5xj5nt/J5mbH0VifmV3pXyeTl/mIWa9sGn8Vb6cUhTp77V6Tm2vtKEmuDXFmvjndZRMRKdZprPmdXEZqZaRaPPtWsTEszicUS225HxHqjTp1IS0uFRS91w0fU8jzzW3T8sMtd923p98mozXDWfY+yrb25Jh6GlPKTRtCi1ASJDAYAAgIyQHH6vb5jlcrdFZhMM9rc6qe/MfLz2Ml2Cy6nTuaKr0W5Qk5R9U08NNeTMb1iY0mJ+GT4dnFV6qSSzhbLHmz5TnNenon13dVO8S9LJHy+WNSmJIxSAAkJxLdNtb0bRwTWFnL67R1Rgu2uX6H0fJo3efxDO89nElZ+LazoOUoatUVKLaccrlYPs8fhy2et+HdUKFOjUm6koRjFzaw5NLnB0UUl2UXVTRIYDAAEwEwM1zTyiB5yadKuv8ArL9zO0Lwur0YU1mMVGLep6Ulu+XsUmEw8dQvZ0OoOnOm/DbeJ55SeG16rZ/dHj8y4T6uGYjz6b47veW9ZTit09spriS7o+FyV76ny1mFuDmmoI+pbFMRaOqCVynH/UexXiOH9R/r/jPUozlkxz5uqNVjSYhTLY4YhpHdzb6ompS7rRH1bZ9PyPDetbZLR2nWvypl12hRCxajBfd+7Pq6V1GnLby6llDQawq7FOWUmawqtRIaAYAAmAmBGS2IHE6xa6ovuRMJhksqvi0nB/UtmvUylZ5q+ULiEnSqQm6cmlKDUkpQ2b27bqS7YfkY3r1QvE6U/D/XXFpSeqHbO8X3TPm+Zct+r91e1v3dNbPZWfUIVFlNZ4aznB8vxGG+G3TZfp33hq1rltIyrMK6kv6iPl83pFOX7Hbjw58n9PHM/orOo8m1UayoaV3m9K/k9LDyLisnfJqsf5VnJWHMvbqlH65+M1xFfLDP+T1cHK+F4edz98/lHVafwhRjOpJVaqxj6IY49T2MVJmeqzO067Q6MIHXDNphTLQNVvtt9y8Ky0IshJAMAYAAgEQM11TymB5ermhcKS2jN4fo/IztC8I0vh+jSlWqUFODr1fHn87aU8cxX4fsVmBjvug0pNzjilN7uSXySfdr8LMMmOLL1tpynZVqb1Ry8baoPKx6tHnZuDrftaNt65PiXUsOs1I4TUPVy5/NlcOP6PakREf2RaOp0312f/pTj7Zf7HZ9W/zDPoj4VSlUrb/3Ki7v+3T/ADZHRa/nudoXUbONJOooqrVSbil8sE8cJvz9TbHiinf2iZmUfh64uq0ZzvLenQlmLhCnXdd43zrlpSzxwbwpLtwWOcL9WaIS1xXr7ki6jUzJFoVlqRZCSAYDAQCARAjOIHE63Za4MiYTCjplx4lPD+qLwzNZ4p/8iUoXFa1vrarbTpVJU3KM1cQaT2bwk1lYfD5KzI9F0y8tbr57atTq4+rw5LVH3XKK9MLbbqllLybfbOGVmiYlyenWnUXeVHVVClaQyqUYQbrVs8SlLOIY/XIiht6KNouZvL9XqZfo+VdpOdOPb7vP6F4rCNjx5P6Ytru/lRbSNpUbXdywouW8mlu/dk9KNtdO177ltIaqdPBIsQEgGAAIAAQAQM9xTygPMSg6N2pL6aq0vtqW6/yUsvDD134FtLy6V3WVbXpUZRhPRCpjhyfOV7lJrsdfpHQba0i421GlR1YUnCOZyxxqk92TEG2914w80n6vf8iRXKvKXCb99kTqTautYyqpxk5KL2ai2n+fJPSja6w6TClFRhFRRMRpV0IW6JFypoCSQDRIYAAwAAAQCwAAJogcvqdjrjtyt1tw/IiYTEoeJNpLS17kaTslbSlzJ/b5UNI20UbNLyRbSGmNBdsAWKAE8AGAGAEhgADAAAAAAEAAIBNECOhASUEAwDAAAAAASGAAMAAAAAAAABAACAAAgAAAABIYAAAADAAAAAAAAAAEAAAAAAAAAAAAAwAAAAAAAAAAAAAAAQAAAAAAwAAAAAAAAAD/2Q==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data:image/jpeg;base64,/9j/4AAQSkZJRgABAQAAAQABAAD/2wCEAAkGBxAQDQ0MDQ8NDg8PDw4ODw8PDQ8ODw8QFBEWFhQRFRQYHDQgGBolHBUUITEiMSkrLjAuFx8zODM4NygtLisBCgoKDg0OGRAQFywkICQsLCwtLCwsLCwsLSwsLCwsLCwsLCwsLCwsLCwsLCwsLywsLCwsLCwsLCwsLCwsLCwsLP/AABEIAKAAoAMBEQACEQEDEQH/xAAbAAACAwEBAQAAAAAAAAAAAAAAAQIDBAUGB//EADIQAAIBAwMCBAQFBAMAAAAAAAABAgMEERIhMQVRE0FhcQYiMoFCkaGx0RQjwfAHUlP/xAAbAQEAAwEBAQEAAAAAAAAAAAAAAQIDBAUGB//EACsRAQACAgAGAQMCBwAAAAAAAAABAgMRBAUSITFBURMiYYGxFDIzcZGh4f/aAAwDAQACEQMRAD8A+4gAAAAAAAgAAAAAAAAABgAAAAAAAAAAAAIAAQBkBZAMgGQHkAAYAAwAAAAAAAAABAACyAsgLICyAZAMgGQHkBgMBgADAAAAAAEAARYCyAmwFkBZIBkAyAZJEskB5JDAYDAYAAAACYABFgJsCLATICAAEAOQFcq6I2nSH9QyNmmqDysloQkSGgGAwGAAACATAiwIsBABAi2BCVVFZtpOmG6vJppQUWvNuSWDz83M+Hxzqbw0jFafQVZP8Sz7lKc24S86jJCZxWj0Z3UyVvG6ztXWgmXQ1W1TyLRKstSZZBkiQAAwGAAICLAiwINkbFcq6KzeITpjvrmqo5pRUpeSbwik3n0nR06klBOr9XZHJxfG04bH13/SF60m0statKXGyPheO5tm4me86j4h20xRVT4eTzN7adilTJmZ9pKNRxOrh+Ly4J3S2lbUi3lqp1Uz7PlvNq8T9t+1v3ceTFNe6U7mNPEpSSWcZbwe1vTF06U8pNGqi1MCRIYDAYCATATAz1Z74RWZTDNORnMracjqF7iSpx92eHzPjZxRqvlvjpsre7eVpfPCe55OLm+Wk/c0nHEuhWbfPJ5PM+NvnybsvjrFYRjRbWUcVOHyXjqiOyZvEJ0sJtSSNMFsdJmuSEW3PhbKimtt/Q7rcNW9d0ncfCkXmPLDVo4Z5l69E6b1ttBRw8l8OWaWiYLRuCvKFOrHwqqypb474P0Pl/FxxOKJnzHlwZK6l0+ntJKC4Swj0qs5b4suqmgGSGAAACAhMDkXFy41Vnh7FLLQsqvbb7GV/C0PO11KMnri2nltrlHyPMMGSMnVbxLrxzEx2Z+iVo1bt6JaoUot5xj5nt/J5mbH0VifmV3pXyeTl/mIWa9sGn8Vb6cUhTp77V6Tm2vtKEmuDXFmvjndZRMRKdZprPmdXEZqZaRaPPtWsTEszicUS225HxHqjTp1IS0uFRS91w0fU8jzzW3T8sMtd923p98mozXDWfY+yrb25Jh6GlPKTRtCi1ASJDAYAAgIyQHH6vb5jlcrdFZhMM9rc6qe/MfLz2Ml2Cy6nTuaKr0W5Qk5R9U08NNeTMb1iY0mJ+GT4dnFV6qSSzhbLHmz5TnNenon13dVO8S9LJHy+WNSmJIxSAAkJxLdNtb0bRwTWFnL67R1Rgu2uX6H0fJo3efxDO89nElZ+LazoOUoatUVKLaccrlYPs8fhy2et+HdUKFOjUm6koRjFzaw5NLnB0UUl2UXVTRIYDAAEwEwM1zTyiB5yadKuv8ArL9zO0Lwur0YU1mMVGLep6Ulu+XsUmEw8dQvZ0OoOnOm/DbeJ55SeG16rZ/dHj8y4T6uGYjz6b47veW9ZTit09spriS7o+FyV76ny1mFuDmmoI+pbFMRaOqCVynH/UexXiOH9R/r/jPUozlkxz5uqNVjSYhTLY4YhpHdzb6ompS7rRH1bZ9PyPDetbZLR2nWvypl12hRCxajBfd+7Pq6V1GnLby6llDQawq7FOWUmawqtRIaAYAAmAmBGS2IHE6xa6ovuRMJhksqvi0nB/UtmvUylZ5q+ULiEnSqQm6cmlKDUkpQ2b27bqS7YfkY3r1QvE6U/D/XXFpSeqHbO8X3TPm+Zct+r91e1v3dNbPZWfUIVFlNZ4aznB8vxGG+G3TZfp33hq1rltIyrMK6kv6iPl83pFOX7Hbjw58n9PHM/orOo8m1UayoaV3m9K/k9LDyLisnfJqsf5VnJWHMvbqlH65+M1xFfLDP+T1cHK+F4edz98/lHVafwhRjOpJVaqxj6IY49T2MVJmeqzO067Q6MIHXDNphTLQNVvtt9y8Ky0IshJAMAYAAgEQM11TymB5ermhcKS2jN4fo/IztC8I0vh+jSlWqUFODr1fHn87aU8cxX4fsVmBjvug0pNzjilN7uSXySfdr8LMMmOLL1tpynZVqb1Ry8baoPKx6tHnZuDrftaNt65PiXUsOs1I4TUPVy5/NlcOP6PakREf2RaOp0312f/pTj7Zf7HZ9W/zDPoj4VSlUrb/3Ki7v+3T/ADZHRa/nudoXUbONJOooqrVSbil8sE8cJvz9TbHiinf2iZmUfh64uq0ZzvLenQlmLhCnXdd43zrlpSzxwbwpLtwWOcL9WaIS1xXr7ki6jUzJFoVlqRZCSAYDAQCARAjOIHE63Za4MiYTCjplx4lPD+qLwzNZ4p/8iUoXFa1vrarbTpVJU3KM1cQaT2bwk1lYfD5KzI9F0y8tbr57atTq4+rw5LVH3XKK9MLbbqllLybfbOGVmiYlyenWnUXeVHVVClaQyqUYQbrVs8SlLOIY/XIiht6KNouZvL9XqZfo+VdpOdOPb7vP6F4rCNjx5P6Ytru/lRbSNpUbXdywouW8mlu/dk9KNtdO177ltIaqdPBIsQEgGAAIAAQAQM9xTygPMSg6N2pL6aq0vtqW6/yUsvDD134FtLy6V3WVbXpUZRhPRCpjhyfOV7lJrsdfpHQba0i421GlR1YUnCOZyxxqk92TEG2914w80n6vf8iRXKvKXCb99kTqTautYyqpxk5KL2ai2n+fJPSja6w6TClFRhFRRMRpV0IW6JFypoCSQDRIYAAwAAAQCwAAJogcvqdjrjtyt1tw/IiYTEoeJNpLS17kaTslbSlzJ/b5UNI20UbNLyRbSGmNBdsAWKAE8AGAGAEhgADAAAAAAEAAIBNECOhASUEAwDAAAAAASGAAMAAAAAAAABAACAAAgAAAABIYAAAADAAAAAAAAAAEAAAAAAAAAAAAAwAAAAAAAAAAAAAAAQAAAAAAwAAAAAAAAAD/2Q=="/>
          <p:cNvSpPr>
            <a:spLocks noChangeAspect="1" noChangeArrowheads="1"/>
          </p:cNvSpPr>
          <p:nvPr/>
        </p:nvSpPr>
        <p:spPr bwMode="auto">
          <a:xfrm>
            <a:off x="410633" y="10583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data:image/jpeg;base64,/9j/4AAQSkZJRgABAQAAAQABAAD/2wCEAAkGBxAQDQ0MDQ8NDg8PDw4ODw8PDQ8ODw8QFBEWFhQRFRQYHDQgGBolHBUUITEiMSkrLjAuFx8zODM4NygtLisBCgoKDg0OGRAQFywkICQsLCwtLCwsLCwsLSwsLCwsLCwsLCwsLCwsLCwsLCwsLywsLCwsLCwsLCwsLCwsLCwsLP/AABEIAKAAoAMBEQACEQEDEQH/xAAbAAACAwEBAQAAAAAAAAAAAAAAAQIDBAUGB//EADIQAAIBAwMCBAQFBAMAAAAAAAABAgMEERIhMQVRE0FhcQYiMoFCkaGx0RQjwfAHUlP/xAAbAQEAAwEBAQEAAAAAAAAAAAAAAQIDBAUGB//EACsRAQACAgAGAQMCBwAAAAAAAAABAgMRBAUSITFBURMiYYGxFDIzcZGh4f/aAAwDAQACEQMRAD8A+4gAAAAAAAgAAAAAAAAABgAAAAAAAAAAAAIAAQBkBZAMgGQHkAAYAAwAAAAAAAAABAACyAsgLICyAZAMgGQHkBgMBgADAAAAAAEAARYCyAmwFkBZIBkAyAZJEskB5JDAYDAYAAAACYABFgJsCLATICAAEAOQFcq6I2nSH9QyNmmqDysloQkSGgGAwGAAACATAiwIsBABAi2BCVVFZtpOmG6vJppQUWvNuSWDz83M+Hxzqbw0jFafQVZP8Sz7lKc24S86jJCZxWj0Z3UyVvG6ztXWgmXQ1W1TyLRKstSZZBkiQAAwGAAICLAiwINkbFcq6KzeITpjvrmqo5pRUpeSbwik3n0nR06klBOr9XZHJxfG04bH13/SF60m0statKXGyPheO5tm4me86j4h20xRVT4eTzN7adilTJmZ9pKNRxOrh+Ly4J3S2lbUi3lqp1Uz7PlvNq8T9t+1v3ceTFNe6U7mNPEpSSWcZbwe1vTF06U8pNGqi1MCRIYDAYCATATAz1Z74RWZTDNORnMracjqF7iSpx92eHzPjZxRqvlvjpsre7eVpfPCe55OLm+Wk/c0nHEuhWbfPJ5PM+NvnybsvjrFYRjRbWUcVOHyXjqiOyZvEJ0sJtSSNMFsdJmuSEW3PhbKimtt/Q7rcNW9d0ncfCkXmPLDVo4Z5l69E6b1ttBRw8l8OWaWiYLRuCvKFOrHwqqypb474P0Pl/FxxOKJnzHlwZK6l0+ntJKC4Swj0qs5b4suqmgGSGAAACAhMDkXFy41Vnh7FLLQsqvbb7GV/C0PO11KMnri2nltrlHyPMMGSMnVbxLrxzEx2Z+iVo1bt6JaoUot5xj5nt/J5mbH0VifmV3pXyeTl/mIWa9sGn8Vb6cUhTp77V6Tm2vtKEmuDXFmvjndZRMRKdZprPmdXEZqZaRaPPtWsTEszicUS225HxHqjTp1IS0uFRS91w0fU8jzzW3T8sMtd923p98mozXDWfY+yrb25Jh6GlPKTRtCi1ASJDAYAAgIyQHH6vb5jlcrdFZhMM9rc6qe/MfLz2Ml2Cy6nTuaKr0W5Qk5R9U08NNeTMb1iY0mJ+GT4dnFV6qSSzhbLHmz5TnNenon13dVO8S9LJHy+WNSmJIxSAAkJxLdNtb0bRwTWFnL67R1Rgu2uX6H0fJo3efxDO89nElZ+LazoOUoatUVKLaccrlYPs8fhy2et+HdUKFOjUm6koRjFzaw5NLnB0UUl2UXVTRIYDAAEwEwM1zTyiB5yadKuv8ArL9zO0Lwur0YU1mMVGLep6Ulu+XsUmEw8dQvZ0OoOnOm/DbeJ55SeG16rZ/dHj8y4T6uGYjz6b47veW9ZTit09spriS7o+FyV76ny1mFuDmmoI+pbFMRaOqCVynH/UexXiOH9R/r/jPUozlkxz5uqNVjSYhTLY4YhpHdzb6ompS7rRH1bZ9PyPDetbZLR2nWvypl12hRCxajBfd+7Pq6V1GnLby6llDQawq7FOWUmawqtRIaAYAAmAmBGS2IHE6xa6ovuRMJhksqvi0nB/UtmvUylZ5q+ULiEnSqQm6cmlKDUkpQ2b27bqS7YfkY3r1QvE6U/D/XXFpSeqHbO8X3TPm+Zct+r91e1v3dNbPZWfUIVFlNZ4aznB8vxGG+G3TZfp33hq1rltIyrMK6kv6iPl83pFOX7Hbjw58n9PHM/orOo8m1UayoaV3m9K/k9LDyLisnfJqsf5VnJWHMvbqlH65+M1xFfLDP+T1cHK+F4edz98/lHVafwhRjOpJVaqxj6IY49T2MVJmeqzO067Q6MIHXDNphTLQNVvtt9y8Ky0IshJAMAYAAgEQM11TymB5ermhcKS2jN4fo/IztC8I0vh+jSlWqUFODr1fHn87aU8cxX4fsVmBjvug0pNzjilN7uSXySfdr8LMMmOLL1tpynZVqb1Ry8baoPKx6tHnZuDrftaNt65PiXUsOs1I4TUPVy5/NlcOP6PakREf2RaOp0312f/pTj7Zf7HZ9W/zDPoj4VSlUrb/3Ki7v+3T/ADZHRa/nudoXUbONJOooqrVSbil8sE8cJvz9TbHiinf2iZmUfh64uq0ZzvLenQlmLhCnXdd43zrlpSzxwbwpLtwWOcL9WaIS1xXr7ki6jUzJFoVlqRZCSAYDAQCARAjOIHE63Za4MiYTCjplx4lPD+qLwzNZ4p/8iUoXFa1vrarbTpVJU3KM1cQaT2bwk1lYfD5KzI9F0y8tbr57atTq4+rw5LVH3XKK9MLbbqllLybfbOGVmiYlyenWnUXeVHVVClaQyqUYQbrVs8SlLOIY/XIiht6KNouZvL9XqZfo+VdpOdOPb7vP6F4rCNjx5P6Ytru/lRbSNpUbXdywouW8mlu/dk9KNtdO177ltIaqdPBIsQEgGAAIAAQAQM9xTygPMSg6N2pL6aq0vtqW6/yUsvDD134FtLy6V3WVbXpUZRhPRCpjhyfOV7lJrsdfpHQba0i421GlR1YUnCOZyxxqk92TEG2914w80n6vf8iRXKvKXCb99kTqTautYyqpxk5KL2ai2n+fJPSja6w6TClFRhFRRMRpV0IW6JFypoCSQDRIYAAwAAAQCwAAJogcvqdjrjtyt1tw/IiYTEoeJNpLS17kaTslbSlzJ/b5UNI20UbNLyRbSGmNBdsAWKAE8AGAGAEhgADAAAAAAEAAIBNECOhASUEAwDAAAAAASGAAMAAAAAAAABAACAAAgAAAABIYAAAADAAAAAAAAAAEAAAAAAAAAAAAAwAAAAAAAAAAAAAAAQAAAAAAwAAAAAAAAAD/2Q=="/>
          <p:cNvSpPr>
            <a:spLocks noChangeAspect="1" noChangeArrowheads="1"/>
          </p:cNvSpPr>
          <p:nvPr/>
        </p:nvSpPr>
        <p:spPr bwMode="auto">
          <a:xfrm>
            <a:off x="613833" y="213783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5" name="Picture 11" descr="C:\Users\cbailey\Desktop\nichia_219b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529" y="4796726"/>
            <a:ext cx="1448025" cy="14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95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876154" y="181140"/>
            <a:ext cx="6096000" cy="481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en-US" sz="1000" b="1" dirty="0"/>
              <a:t>IES ROAD REPORT</a:t>
            </a:r>
          </a:p>
          <a:p>
            <a:pPr defTabSz="914400"/>
            <a:r>
              <a:rPr lang="en-US" sz="1000" b="1" dirty="0"/>
              <a:t>PHOTOMETRIC FILENAME : WPC15MH175.IES</a:t>
            </a:r>
          </a:p>
          <a:p>
            <a:pPr defTabSz="914400"/>
            <a:r>
              <a:rPr lang="en-US" sz="1000" b="1" dirty="0"/>
              <a:t>DESCRIPTIVE INFORMATION (From Photometric File)</a:t>
            </a:r>
          </a:p>
          <a:p>
            <a:pPr defTabSz="914400"/>
            <a:r>
              <a:rPr lang="en-US" sz="1000" dirty="0"/>
              <a:t>IESNA:LM-63-2002</a:t>
            </a:r>
          </a:p>
          <a:p>
            <a:pPr defTabSz="914400"/>
            <a:r>
              <a:rPr lang="en-US" sz="1000" dirty="0"/>
              <a:t>[TEST] 08646</a:t>
            </a:r>
          </a:p>
          <a:p>
            <a:pPr defTabSz="914400"/>
            <a:r>
              <a:rPr lang="en-US" sz="1000" dirty="0"/>
              <a:t>[TESTLAB] LUMINAIRE TESTING LABORATORY, INC.</a:t>
            </a:r>
          </a:p>
          <a:p>
            <a:pPr defTabSz="914400"/>
            <a:r>
              <a:rPr lang="en-US" sz="1000" dirty="0"/>
              <a:t>[ISSUEDATE] 01-25-2005</a:t>
            </a:r>
          </a:p>
          <a:p>
            <a:pPr defTabSz="914400"/>
            <a:r>
              <a:rPr lang="en-US" sz="1000" dirty="0"/>
              <a:t>[MANUFAC] QSSI</a:t>
            </a:r>
          </a:p>
          <a:p>
            <a:pPr defTabSz="914400"/>
            <a:r>
              <a:rPr lang="en-US" sz="1000" dirty="0"/>
              <a:t>[LUMCAT] WPC15MH175</a:t>
            </a:r>
          </a:p>
          <a:p>
            <a:pPr defTabSz="914400"/>
            <a:r>
              <a:rPr lang="en-US" sz="1000" dirty="0"/>
              <a:t>[LUMINAIRE] CAST ALUMINUM HOUSING, FORMED SEMI-SPECULAR ALUMINUM</a:t>
            </a:r>
          </a:p>
          <a:p>
            <a:pPr defTabSz="914400"/>
            <a:r>
              <a:rPr lang="en-US" sz="1000" dirty="0"/>
              <a:t>[MORE] REFLECTOR, CLEAR GLASS ENCLOSURE.</a:t>
            </a:r>
          </a:p>
          <a:p>
            <a:pPr defTabSz="914400"/>
            <a:r>
              <a:rPr lang="en-US" sz="1000" dirty="0"/>
              <a:t>[LAMP] ONE CLEAR HORIZONTAL M57 175 WATT ED17 METAL HALIDE LAMP RATED</a:t>
            </a:r>
          </a:p>
          <a:p>
            <a:pPr defTabSz="914400"/>
            <a:r>
              <a:rPr lang="en-US" sz="1000" dirty="0"/>
              <a:t>[MORE] AT 12,000 LUMENS.</a:t>
            </a:r>
          </a:p>
          <a:p>
            <a:pPr defTabSz="914400"/>
            <a:r>
              <a:rPr lang="en-US" sz="1000" dirty="0"/>
              <a:t>[LAMPCAT] SYLVANIA M175/U/MED</a:t>
            </a:r>
          </a:p>
          <a:p>
            <a:pPr defTabSz="914400"/>
            <a:r>
              <a:rPr lang="en-US" sz="1000" b="1" dirty="0"/>
              <a:t>CHARACTERISTICS</a:t>
            </a:r>
          </a:p>
          <a:p>
            <a:pPr defTabSz="914400"/>
            <a:r>
              <a:rPr lang="en-US" sz="1000" dirty="0"/>
              <a:t>IES Classification Type II</a:t>
            </a:r>
          </a:p>
          <a:p>
            <a:pPr defTabSz="914400"/>
            <a:r>
              <a:rPr lang="en-US" sz="1000" dirty="0"/>
              <a:t>Longitudinal Classification Very Short</a:t>
            </a:r>
          </a:p>
          <a:p>
            <a:pPr defTabSz="914400"/>
            <a:r>
              <a:rPr lang="en-US" sz="1000" dirty="0"/>
              <a:t>Cutoff Classification (deprecated) Full Cutoff</a:t>
            </a:r>
          </a:p>
          <a:p>
            <a:pPr defTabSz="914400"/>
            <a:r>
              <a:rPr lang="en-US" sz="1000" dirty="0"/>
              <a:t>Lumens Per Lamp 12000 (1 lamp)</a:t>
            </a:r>
          </a:p>
          <a:p>
            <a:pPr defTabSz="914400"/>
            <a:r>
              <a:rPr lang="en-US" sz="1000" b="1" dirty="0">
                <a:solidFill>
                  <a:srgbClr val="FF0000"/>
                </a:solidFill>
              </a:rPr>
              <a:t>Total Lamp Lumens 12000</a:t>
            </a:r>
          </a:p>
          <a:p>
            <a:pPr defTabSz="914400"/>
            <a:r>
              <a:rPr lang="en-US" sz="1000" b="1" dirty="0" err="1">
                <a:solidFill>
                  <a:srgbClr val="FF0000"/>
                </a:solidFill>
              </a:rPr>
              <a:t>Luminaire</a:t>
            </a:r>
            <a:r>
              <a:rPr lang="en-US" sz="1000" b="1" dirty="0">
                <a:solidFill>
                  <a:srgbClr val="FF0000"/>
                </a:solidFill>
              </a:rPr>
              <a:t> Lumens 5041</a:t>
            </a:r>
          </a:p>
          <a:p>
            <a:pPr defTabSz="914400"/>
            <a:r>
              <a:rPr lang="en-US" sz="1000" b="1" dirty="0">
                <a:solidFill>
                  <a:srgbClr val="FF0000"/>
                </a:solidFill>
              </a:rPr>
              <a:t>Total </a:t>
            </a:r>
            <a:r>
              <a:rPr lang="en-US" sz="1000" b="1" dirty="0" err="1">
                <a:solidFill>
                  <a:srgbClr val="FF0000"/>
                </a:solidFill>
              </a:rPr>
              <a:t>Luminaire</a:t>
            </a:r>
            <a:r>
              <a:rPr lang="en-US" sz="1000" b="1" dirty="0">
                <a:solidFill>
                  <a:srgbClr val="FF0000"/>
                </a:solidFill>
              </a:rPr>
              <a:t> Efficiency 42 %</a:t>
            </a:r>
          </a:p>
          <a:p>
            <a:pPr defTabSz="914400"/>
            <a:r>
              <a:rPr lang="en-US" sz="1000" b="1" dirty="0">
                <a:solidFill>
                  <a:srgbClr val="FF0000"/>
                </a:solidFill>
              </a:rPr>
              <a:t>Downward Total Efficiency 42 %</a:t>
            </a:r>
          </a:p>
          <a:p>
            <a:pPr defTabSz="914400"/>
            <a:r>
              <a:rPr lang="en-US" sz="1000" dirty="0"/>
              <a:t>Upward Waste Light Ratio 0.00</a:t>
            </a:r>
          </a:p>
          <a:p>
            <a:pPr defTabSz="914400"/>
            <a:r>
              <a:rPr lang="en-US" sz="1000" dirty="0"/>
              <a:t>Maximum Candela 3089.99</a:t>
            </a:r>
          </a:p>
          <a:p>
            <a:pPr defTabSz="914400"/>
            <a:r>
              <a:rPr lang="en-US" sz="1000" dirty="0"/>
              <a:t>Maximum Candela Angle 175H 25V</a:t>
            </a:r>
          </a:p>
          <a:p>
            <a:pPr defTabSz="914400"/>
            <a:r>
              <a:rPr lang="en-US" sz="1000" dirty="0"/>
              <a:t>Maximum Candela At 90 Degrees Vertical 0 (0.0% Lamp Lumens)</a:t>
            </a:r>
          </a:p>
          <a:p>
            <a:pPr defTabSz="914400"/>
            <a:r>
              <a:rPr lang="en-US" sz="1000" dirty="0"/>
              <a:t>Maximum Candela from 80 to &lt;90 Degrees Vertical 120.857 (1.0% Lamp Lumens)</a:t>
            </a:r>
          </a:p>
          <a:p>
            <a:pPr defTabSz="914400"/>
            <a:r>
              <a:rPr lang="en-US" sz="1000" dirty="0"/>
              <a:t>Total </a:t>
            </a:r>
            <a:r>
              <a:rPr lang="en-US" sz="1000" dirty="0" err="1"/>
              <a:t>Luminaire</a:t>
            </a:r>
            <a:r>
              <a:rPr lang="en-US" sz="1000" dirty="0"/>
              <a:t> Watts 175</a:t>
            </a:r>
          </a:p>
          <a:p>
            <a:pPr defTabSz="914400"/>
            <a:r>
              <a:rPr lang="en-US" sz="1000" dirty="0"/>
              <a:t>Ballast Factor 1.00</a:t>
            </a:r>
          </a:p>
          <a:p>
            <a:pPr defTabSz="914400"/>
            <a:r>
              <a:rPr lang="en-US" sz="1000" dirty="0"/>
              <a:t>Photometric</a:t>
            </a:r>
          </a:p>
        </p:txBody>
      </p:sp>
      <p:sp>
        <p:nvSpPr>
          <p:cNvPr id="123911" name="Oval 7"/>
          <p:cNvSpPr>
            <a:spLocks noChangeArrowheads="1"/>
          </p:cNvSpPr>
          <p:nvPr/>
        </p:nvSpPr>
        <p:spPr bwMode="auto">
          <a:xfrm>
            <a:off x="211667" y="2767013"/>
            <a:ext cx="3200400" cy="1173162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49228" y="4933622"/>
            <a:ext cx="49403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en-US" sz="1000" b="1" dirty="0"/>
              <a:t>FLUX DISTRIBUTION</a:t>
            </a:r>
          </a:p>
          <a:p>
            <a:pPr defTabSz="914400"/>
            <a:r>
              <a:rPr lang="en-US" sz="1000" dirty="0"/>
              <a:t>                                               Lumens              Percent Of Lamp</a:t>
            </a:r>
          </a:p>
          <a:p>
            <a:pPr defTabSz="914400"/>
            <a:r>
              <a:rPr lang="en-US" sz="1000" b="1" dirty="0">
                <a:solidFill>
                  <a:srgbClr val="FF0000"/>
                </a:solidFill>
              </a:rPr>
              <a:t>Downward Street Side        2474.1                   20.6</a:t>
            </a:r>
          </a:p>
          <a:p>
            <a:pPr defTabSz="914400"/>
            <a:r>
              <a:rPr lang="en-US" sz="1000" dirty="0"/>
              <a:t>Downward House Side        2567.3                    21.4</a:t>
            </a:r>
          </a:p>
          <a:p>
            <a:pPr defTabSz="914400"/>
            <a:r>
              <a:rPr lang="en-US" sz="1000" dirty="0"/>
              <a:t>Downward Total                   5041.4                    42.0</a:t>
            </a:r>
          </a:p>
          <a:p>
            <a:pPr defTabSz="914400"/>
            <a:r>
              <a:rPr lang="en-US" sz="1000" dirty="0"/>
              <a:t>Upward Street Side              0.0                          0.0</a:t>
            </a:r>
          </a:p>
          <a:p>
            <a:pPr defTabSz="914400"/>
            <a:r>
              <a:rPr lang="en-US" sz="1000" dirty="0"/>
              <a:t>Upward House Side             0.0                           0.0</a:t>
            </a:r>
          </a:p>
          <a:p>
            <a:pPr defTabSz="914400"/>
            <a:r>
              <a:rPr lang="en-US" sz="1000" dirty="0"/>
              <a:t>Upward Total                        0.0                           0.0</a:t>
            </a:r>
          </a:p>
          <a:p>
            <a:pPr defTabSz="914400"/>
            <a:r>
              <a:rPr lang="en-US" sz="1000" dirty="0"/>
              <a:t>Total Flux                              5041.4                    42.0</a:t>
            </a:r>
          </a:p>
        </p:txBody>
      </p:sp>
      <p:pic>
        <p:nvPicPr>
          <p:cNvPr id="12391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7973" y="1923393"/>
            <a:ext cx="4192164" cy="429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915" name="Oval 11"/>
          <p:cNvSpPr>
            <a:spLocks noChangeArrowheads="1"/>
          </p:cNvSpPr>
          <p:nvPr/>
        </p:nvSpPr>
        <p:spPr bwMode="auto">
          <a:xfrm>
            <a:off x="6927998" y="4004441"/>
            <a:ext cx="1900692" cy="1746031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6" name="Text Box 12"/>
          <p:cNvSpPr txBox="1">
            <a:spLocks noChangeArrowheads="1"/>
          </p:cNvSpPr>
          <p:nvPr/>
        </p:nvSpPr>
        <p:spPr bwMode="auto">
          <a:xfrm>
            <a:off x="5013434" y="6013944"/>
            <a:ext cx="60224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1200" i="1" dirty="0">
                <a:solidFill>
                  <a:srgbClr val="FF0000"/>
                </a:solidFill>
              </a:rPr>
              <a:t>You would LITERALLY be better off mounting this fixture BACKWARDS on the wall ! </a:t>
            </a:r>
          </a:p>
        </p:txBody>
      </p:sp>
      <p:pic>
        <p:nvPicPr>
          <p:cNvPr id="123910" name="Picture 6" descr="WPC15"/>
          <p:cNvPicPr>
            <a:picLocks noChangeAspect="1" noChangeArrowheads="1"/>
          </p:cNvPicPr>
          <p:nvPr/>
        </p:nvPicPr>
        <p:blipFill>
          <a:blip r:embed="rId3" cstate="print"/>
          <a:srcRect l="5405" t="10368" r="4054" b="6557"/>
          <a:stretch>
            <a:fillRect/>
          </a:stretch>
        </p:blipFill>
        <p:spPr bwMode="auto">
          <a:xfrm>
            <a:off x="9104385" y="777766"/>
            <a:ext cx="3087615" cy="179726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36825" y="6288700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It’s Not All About Raw Lumens…  Better Optics Make a Difference ! 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755998" y="3665624"/>
            <a:ext cx="2333625" cy="22109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" y="3647096"/>
            <a:ext cx="2333625" cy="22109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/>
          <p:cNvSpPr/>
          <p:nvPr/>
        </p:nvSpPr>
        <p:spPr>
          <a:xfrm>
            <a:off x="2511425" y="4205291"/>
            <a:ext cx="2244573" cy="990600"/>
          </a:xfrm>
          <a:prstGeom prst="leftRightArrow">
            <a:avLst>
              <a:gd name="adj1" fmla="val 41026"/>
              <a:gd name="adj2" fmla="val 50000"/>
            </a:avLst>
          </a:prstGeom>
          <a:solidFill>
            <a:srgbClr val="FFCC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/>
          </a:p>
        </p:txBody>
      </p:sp>
      <p:sp>
        <p:nvSpPr>
          <p:cNvPr id="9" name="Left-Right Arrow 8"/>
          <p:cNvSpPr/>
          <p:nvPr/>
        </p:nvSpPr>
        <p:spPr>
          <a:xfrm>
            <a:off x="2486025" y="1640520"/>
            <a:ext cx="2244573" cy="990600"/>
          </a:xfrm>
          <a:prstGeom prst="leftRightArrow">
            <a:avLst>
              <a:gd name="adj1" fmla="val 41026"/>
              <a:gd name="adj2" fmla="val 50000"/>
            </a:avLst>
          </a:prstGeom>
          <a:solidFill>
            <a:srgbClr val="FFCC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/>
          </a:p>
        </p:txBody>
      </p:sp>
      <p:sp>
        <p:nvSpPr>
          <p:cNvPr id="10" name="Folded Corner 9"/>
          <p:cNvSpPr/>
          <p:nvPr/>
        </p:nvSpPr>
        <p:spPr>
          <a:xfrm>
            <a:off x="151240" y="6029752"/>
            <a:ext cx="6900284" cy="228600"/>
          </a:xfrm>
          <a:prstGeom prst="foldedCorner">
            <a:avLst/>
          </a:prstGeom>
          <a:solidFill>
            <a:srgbClr val="3000DE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/>
              <a:t>Smaller source generally leads to greater max beam candela per lumen</a:t>
            </a:r>
            <a:endParaRPr lang="en-US" sz="1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997128"/>
            <a:ext cx="23336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997125"/>
            <a:ext cx="2333625" cy="23336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04" y="2388802"/>
            <a:ext cx="1017702" cy="68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598" y="1027723"/>
            <a:ext cx="2333625" cy="23336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http://www.hubbelloutdoor.com/content/products/images/large/hol_lnc2bbu1_large.jp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020" y="1603580"/>
            <a:ext cx="1064479" cy="106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437" y="2572598"/>
            <a:ext cx="490768" cy="4907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598" y="4672331"/>
            <a:ext cx="2325638" cy="1185737"/>
          </a:xfrm>
          <a:prstGeom prst="rect">
            <a:avLst/>
          </a:prstGeom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000"/>
                    </a14:imgEffect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949" y="4672332"/>
            <a:ext cx="2346076" cy="1185738"/>
          </a:xfrm>
          <a:prstGeom prst="rect">
            <a:avLst/>
          </a:prstGeom>
          <a:effectLst/>
        </p:spPr>
      </p:pic>
      <p:pic>
        <p:nvPicPr>
          <p:cNvPr id="19" name="Picture 2" descr="http://www.beaconproducts.com/content/products/images/product/alpha_6.jpg"/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3516" y="4123348"/>
            <a:ext cx="1289590" cy="1204266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40" y="3855488"/>
            <a:ext cx="572660" cy="5726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1354" y="3968877"/>
            <a:ext cx="310246" cy="246371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590553" y="3616034"/>
            <a:ext cx="1895472" cy="10252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646569"/>
                </a:solidFill>
                <a:latin typeface="Arial"/>
                <a:cs typeface="Arial"/>
              </a:rPr>
              <a:t>20,333 lumens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646569"/>
                </a:solidFill>
                <a:latin typeface="Arial"/>
                <a:cs typeface="Arial"/>
              </a:rPr>
              <a:t>164,384 CBCP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646569"/>
                </a:solidFill>
                <a:latin typeface="Arial"/>
                <a:cs typeface="Arial"/>
              </a:rPr>
              <a:t>220W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646569"/>
                </a:solidFill>
                <a:latin typeface="Arial"/>
                <a:cs typeface="Arial"/>
              </a:rPr>
              <a:t>16.4fc @ 100’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145148" y="3647096"/>
            <a:ext cx="1895472" cy="102523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64656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i="0" kern="1200">
                <a:solidFill>
                  <a:srgbClr val="646569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646569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i="0" kern="1200">
                <a:solidFill>
                  <a:srgbClr val="646569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0" i="0" kern="1200">
                <a:solidFill>
                  <a:srgbClr val="646569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18,031 lumens</a:t>
            </a:r>
          </a:p>
          <a:p>
            <a:r>
              <a:rPr lang="en-US" dirty="0"/>
              <a:t>259,948 CBCP</a:t>
            </a:r>
          </a:p>
          <a:p>
            <a:r>
              <a:rPr lang="en-US" dirty="0"/>
              <a:t>220W</a:t>
            </a:r>
          </a:p>
          <a:p>
            <a:r>
              <a:rPr lang="en-US" b="1" dirty="0"/>
              <a:t>25.9fc @ 100’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1999" y="5056497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8 </a:t>
            </a:r>
            <a:r>
              <a:rPr lang="en-US" sz="2800" b="1" dirty="0" err="1" smtClean="0"/>
              <a:t>CBCd</a:t>
            </a:r>
            <a:r>
              <a:rPr lang="en-US" sz="2800" b="1" dirty="0" smtClean="0"/>
              <a:t> / lm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771697" y="5014454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14CBCd / lm</a:t>
            </a:r>
            <a:endParaRPr lang="en-US" sz="28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email"/>
          <a:srcRect/>
          <a:stretch/>
        </p:blipFill>
        <p:spPr>
          <a:xfrm>
            <a:off x="8255557" y="889586"/>
            <a:ext cx="2800398" cy="14001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962" y="2420012"/>
            <a:ext cx="2154564" cy="21545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1211" y="2420012"/>
            <a:ext cx="2154564" cy="215456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477124" y="4664179"/>
            <a:ext cx="20954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280W – T5W</a:t>
            </a:r>
          </a:p>
          <a:p>
            <a:pPr algn="ctr"/>
            <a:r>
              <a:rPr lang="en-US" b="1" dirty="0" smtClean="0"/>
              <a:t>27,000 lumens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820373" y="4672291"/>
            <a:ext cx="20954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422W – T5W</a:t>
            </a:r>
          </a:p>
          <a:p>
            <a:pPr algn="ctr"/>
            <a:r>
              <a:rPr lang="en-US" b="1" dirty="0" smtClean="0"/>
              <a:t>35,000 lumens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477124" y="5341905"/>
            <a:ext cx="4438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30’ Mounting Height – 50’ Grid, 142W less Power</a:t>
            </a:r>
            <a:endParaRPr lang="en-US" sz="1400" dirty="0"/>
          </a:p>
        </p:txBody>
      </p:sp>
      <p:sp>
        <p:nvSpPr>
          <p:cNvPr id="32" name="Folded Corner 31"/>
          <p:cNvSpPr/>
          <p:nvPr/>
        </p:nvSpPr>
        <p:spPr>
          <a:xfrm>
            <a:off x="7367162" y="6029752"/>
            <a:ext cx="4672438" cy="228600"/>
          </a:xfrm>
          <a:prstGeom prst="foldedCorner">
            <a:avLst/>
          </a:prstGeom>
          <a:solidFill>
            <a:srgbClr val="3000DE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/>
              <a:t>Prescriptive vs. Performance Specifications</a:t>
            </a:r>
            <a:endParaRPr lang="en-US" sz="14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7258050" y="886430"/>
            <a:ext cx="0" cy="52576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037489" y="1124606"/>
            <a:ext cx="163961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Wall Pack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874578" y="3631323"/>
            <a:ext cx="163961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Narrow Flood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9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CCT &amp; Performance</a:t>
            </a:r>
            <a:endParaRPr lang="en-US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857276"/>
              </p:ext>
            </p:extLst>
          </p:nvPr>
        </p:nvGraphicFramePr>
        <p:xfrm>
          <a:off x="342899" y="914402"/>
          <a:ext cx="11468100" cy="4722065"/>
        </p:xfrm>
        <a:graphic>
          <a:graphicData uri="http://schemas.openxmlformats.org/drawingml/2006/table">
            <a:tbl>
              <a:tblPr firstRow="1" bandRow="1"/>
              <a:tblGrid>
                <a:gridCol w="709414"/>
                <a:gridCol w="1049954"/>
                <a:gridCol w="1078748"/>
                <a:gridCol w="1078748"/>
                <a:gridCol w="1078748"/>
                <a:gridCol w="1078748"/>
                <a:gridCol w="1078748"/>
                <a:gridCol w="1078748"/>
                <a:gridCol w="1078748"/>
                <a:gridCol w="1078748"/>
                <a:gridCol w="1078748"/>
              </a:tblGrid>
              <a:tr h="423905">
                <a:tc gridSpan="1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Cold Lumens</a:t>
                      </a: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/ LED @ 700mA (350mA / mm²) @ 25°C</a:t>
                      </a:r>
                      <a:endParaRPr lang="en-US" sz="1200" b="1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 smtClean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</a:tr>
              <a:tr h="4950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CRI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6500K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5700K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000K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4500K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4000K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3500K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3000K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2700K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2500K*</a:t>
                      </a:r>
                      <a:endParaRPr lang="en-US" sz="13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2200K*</a:t>
                      </a:r>
                      <a:endParaRPr lang="en-US" sz="13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2849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~67</a:t>
                      </a:r>
                      <a:endParaRPr lang="en-US" sz="12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305</a:t>
                      </a:r>
                      <a:endParaRPr lang="en-US" sz="11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849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&gt;70</a:t>
                      </a:r>
                      <a:endParaRPr lang="en-US" sz="12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271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284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297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295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294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286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276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262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849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&gt;80</a:t>
                      </a:r>
                      <a:endParaRPr lang="en-US" sz="12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273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268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264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261</a:t>
                      </a:r>
                      <a:endParaRPr lang="en-US" sz="11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236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225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2849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&gt;90</a:t>
                      </a:r>
                      <a:endParaRPr lang="en-US" sz="12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210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176</a:t>
                      </a: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87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97223">
                <a:tc gridSpan="1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Flux vs. CCT (Baseline: 5000K LED, 67CRI)</a:t>
                      </a:r>
                      <a:endParaRPr lang="en-US" sz="1200" b="1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206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849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~67</a:t>
                      </a:r>
                      <a:endParaRPr lang="en-US" sz="12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849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&gt;70</a:t>
                      </a:r>
                      <a:endParaRPr lang="en-US" sz="12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88.85%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93.11%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97.38%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96.72%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96.39%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93.77%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90.49%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85.90%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849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&gt;80</a:t>
                      </a:r>
                      <a:endParaRPr lang="en-US" sz="12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89.51%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87.87%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86.56%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85.57%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81.97%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77.38%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73.77%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66.57%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2849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&gt;90</a:t>
                      </a:r>
                      <a:endParaRPr lang="en-US" sz="12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68.85%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66.23%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62.30%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57.70%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58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0524">
                <a:tc gridSpan="1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lm/W vs. CCT</a:t>
                      </a:r>
                      <a:endParaRPr lang="en-US" sz="1200" b="1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7030A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7030A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7030A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7030A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7030A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7030A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7030A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7030A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7030A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7030A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849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~67</a:t>
                      </a:r>
                      <a:endParaRPr lang="en-US" sz="12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849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&gt;70</a:t>
                      </a:r>
                      <a:endParaRPr lang="en-US" sz="12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849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&gt;80</a:t>
                      </a:r>
                      <a:endParaRPr lang="en-US" sz="12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849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&gt;90</a:t>
                      </a:r>
                      <a:endParaRPr lang="en-US" sz="12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Folded Corner 7"/>
          <p:cNvSpPr/>
          <p:nvPr/>
        </p:nvSpPr>
        <p:spPr>
          <a:xfrm>
            <a:off x="2609850" y="5775158"/>
            <a:ext cx="7362825" cy="457200"/>
          </a:xfrm>
          <a:prstGeom prst="foldedCorner">
            <a:avLst/>
          </a:prstGeom>
          <a:solidFill>
            <a:srgbClr val="3000DE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/>
              <a:t>Performance GAP between low and high CCTs is narrowing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9431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Dim-to-Warm Technology</a:t>
            </a:r>
            <a:endParaRPr lang="en-US" dirty="0"/>
          </a:p>
        </p:txBody>
      </p:sp>
      <p:pic>
        <p:nvPicPr>
          <p:cNvPr id="11266" name="Picture 2" descr="http://www.hubbelllighting.com/content/company/illuminations/images/incandescent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6" y="1209675"/>
            <a:ext cx="5808756" cy="19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hubbelllighting.com/content/company/illuminations/images/standard-led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19" y="1209675"/>
            <a:ext cx="5808756" cy="19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hubbelllighting.com/content/company/illuminations/images/dim-to-warm-led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6" y="3668032"/>
            <a:ext cx="5808756" cy="19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www.hubbelllighting.com/content/company/illuminations/images/dim-to-warm-amber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19" y="3668032"/>
            <a:ext cx="5777526" cy="19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159177" y="3125107"/>
            <a:ext cx="5808756" cy="54292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Traditional Incandescent Lamp</a:t>
            </a:r>
            <a:endParaRPr lang="en-US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6164689" y="3125107"/>
            <a:ext cx="5808756" cy="542925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Standard Dimmable LED Lamp</a:t>
            </a:r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159176" y="5574846"/>
            <a:ext cx="5808756" cy="542925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Dim-to-Warm LED Lamp</a:t>
            </a:r>
            <a:endParaRPr lang="en-US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6164688" y="5574846"/>
            <a:ext cx="5808756" cy="542925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Dim-to-Warm LED Lamp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560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 to Warm Technology</a:t>
            </a:r>
            <a:endParaRPr lang="en-US" dirty="0"/>
          </a:p>
        </p:txBody>
      </p:sp>
      <p:pic>
        <p:nvPicPr>
          <p:cNvPr id="13314" name="Picture 2" descr="http://www.hubbelllighting.com/content/company/illuminations/images/Dimmed-Incandescen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1209676"/>
            <a:ext cx="2880348" cy="19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hubbelllighting.com/content/company/illuminations/images/Dim-to-Warm-LED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3668032"/>
            <a:ext cx="2880348" cy="19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hubbelllighting.com/content/company/illuminations/images/incandescent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01" y="1209675"/>
            <a:ext cx="5808756" cy="19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www.hubbelllighting.com/content/company/illuminations/images/dim-to-warm-amber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31" y="3668032"/>
            <a:ext cx="5777526" cy="19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1730802" y="3125107"/>
            <a:ext cx="5808756" cy="542925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Traditional Incandescent Lamp</a:t>
            </a:r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1730801" y="5574846"/>
            <a:ext cx="5808756" cy="542925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Dim-to-Warm LED Lamp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415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castorama.fr/images/products/i/i_85174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628" y="5294769"/>
            <a:ext cx="2486196" cy="8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shinlight.com/photo/pl1775098-8_watt_ac_220_240v_tubular_cfl_lamp_cri_80_for_supermarket_lighting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048317">
            <a:off x="9904853" y="4825478"/>
            <a:ext cx="660758" cy="177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http://www.cherylpettdesign.com/wp-content/uploads/2014/02/halogen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138441">
            <a:off x="2494202" y="994395"/>
            <a:ext cx="1166477" cy="187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www.lightsoftherockies.net/images/arca_bulb_-_small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971">
            <a:off x="8086413" y="1238641"/>
            <a:ext cx="2499301" cy="145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elightbulbs.com/catpics/templates/ED28Clear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15561" y="1131666"/>
            <a:ext cx="1598643" cy="160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lightingandmaintenancesolutions.com/wp-content/uploads/2014/05/flickering-fluorescent-light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633" y="4798968"/>
            <a:ext cx="2846750" cy="139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Hubbell Incorporated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AF00-810F-4A0F-93F7-9F600F91527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Artificial Light</a:t>
            </a:r>
            <a:endParaRPr lang="en-US" dirty="0"/>
          </a:p>
        </p:txBody>
      </p:sp>
      <p:pic>
        <p:nvPicPr>
          <p:cNvPr id="6" name="Picture 2" descr="C:\Users\tveltri\Desktop\LSC\Images\Shutterstock\shutterstock_108325397.jpg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78" y="1354712"/>
            <a:ext cx="1349445" cy="5204750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318733" y="1263901"/>
            <a:ext cx="11873267" cy="4653417"/>
            <a:chOff x="1215365" y="1096764"/>
            <a:chExt cx="8468922" cy="3319187"/>
          </a:xfrm>
        </p:grpSpPr>
        <p:pic>
          <p:nvPicPr>
            <p:cNvPr id="8" name="Picture 7" descr="C:\Users\tveltri\Desktop\timeline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365" y="2561145"/>
              <a:ext cx="8468922" cy="422694"/>
            </a:xfrm>
            <a:prstGeom prst="rect">
              <a:avLst/>
            </a:prstGeom>
            <a:noFill/>
          </p:spPr>
        </p:pic>
        <p:grpSp>
          <p:nvGrpSpPr>
            <p:cNvPr id="9" name="Group 8"/>
            <p:cNvGrpSpPr/>
            <p:nvPr/>
          </p:nvGrpSpPr>
          <p:grpSpPr>
            <a:xfrm>
              <a:off x="1709417" y="1096764"/>
              <a:ext cx="1620487" cy="1838629"/>
              <a:chOff x="1709417" y="961441"/>
              <a:chExt cx="1620487" cy="1838629"/>
            </a:xfrm>
          </p:grpSpPr>
          <p:pic>
            <p:nvPicPr>
              <p:cNvPr id="31" name="Picture 3" descr="C:\Users\tveltri\Desktop\Timeline-Point-1.png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9417" y="961441"/>
                <a:ext cx="1620487" cy="1838629"/>
              </a:xfrm>
              <a:prstGeom prst="rect">
                <a:avLst/>
              </a:prstGeom>
              <a:noFill/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2075284" y="1173194"/>
                <a:ext cx="1009290" cy="107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latin typeface="Myriad Pro" pitchFamily="34" charset="0"/>
                  </a:rPr>
                  <a:t>1879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Myriad Pro" pitchFamily="34" charset="0"/>
                  </a:rPr>
                  <a:t>Thomas Edison patents a carbon filament vacuum incandescent lamp</a:t>
                </a:r>
                <a:endParaRPr lang="en-US" sz="1100" dirty="0">
                  <a:solidFill>
                    <a:schemeClr val="bg1"/>
                  </a:solidFill>
                  <a:latin typeface="Myriad Pro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435171" y="2550468"/>
              <a:ext cx="1495834" cy="1817854"/>
              <a:chOff x="2260249" y="2424671"/>
              <a:chExt cx="1495834" cy="1817854"/>
            </a:xfrm>
          </p:grpSpPr>
          <p:pic>
            <p:nvPicPr>
              <p:cNvPr id="29" name="Picture 5" descr="C:\Users\tveltri\Desktop\Timeline-Point-3.png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2260249" y="2424671"/>
                <a:ext cx="1495834" cy="1817854"/>
              </a:xfrm>
              <a:prstGeom prst="rect">
                <a:avLst/>
              </a:prstGeom>
              <a:noFill/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2558545" y="3016489"/>
                <a:ext cx="1009290" cy="926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latin typeface="Myriad Pro" pitchFamily="34" charset="0"/>
                  </a:rPr>
                  <a:t>1920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Myriad Pro" pitchFamily="34" charset="0"/>
                  </a:rPr>
                  <a:t>The first gas discharge source, “Neon”, is invented</a:t>
                </a:r>
                <a:endParaRPr lang="en-US" sz="1100" dirty="0">
                  <a:solidFill>
                    <a:schemeClr val="bg1"/>
                  </a:solidFill>
                  <a:latin typeface="Myriad Pro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273454" y="1137831"/>
              <a:ext cx="1537384" cy="1838629"/>
              <a:chOff x="2867953" y="978693"/>
              <a:chExt cx="1537384" cy="1838629"/>
            </a:xfrm>
          </p:grpSpPr>
          <p:pic>
            <p:nvPicPr>
              <p:cNvPr id="27" name="Picture 4" descr="C:\Users\tveltri\Desktop\Timeline-Point-2.png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7953" y="978693"/>
                <a:ext cx="1537384" cy="1838629"/>
              </a:xfrm>
              <a:prstGeom prst="rect">
                <a:avLst/>
              </a:prstGeom>
              <a:noFill/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3212259" y="1155942"/>
                <a:ext cx="1009290" cy="107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latin typeface="Myriad Pro" pitchFamily="34" charset="0"/>
                  </a:rPr>
                  <a:t>1930s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Myriad Pro" pitchFamily="34" charset="0"/>
                  </a:rPr>
                  <a:t>Mercury Vapor, Low Pressure Sodium, and the first Fluorescent are created</a:t>
                </a:r>
                <a:endParaRPr lang="en-US" sz="1100" dirty="0">
                  <a:solidFill>
                    <a:schemeClr val="bg1"/>
                  </a:solidFill>
                  <a:latin typeface="Myriad Pro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962103" y="2577322"/>
              <a:ext cx="1620487" cy="1838629"/>
              <a:chOff x="3564553" y="2403895"/>
              <a:chExt cx="1620487" cy="1838629"/>
            </a:xfrm>
          </p:grpSpPr>
          <p:pic>
            <p:nvPicPr>
              <p:cNvPr id="25" name="Picture 3" descr="C:\Users\tveltri\Desktop\Timeline-Point-1.png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564553" y="2403895"/>
                <a:ext cx="1620487" cy="1838629"/>
              </a:xfrm>
              <a:prstGeom prst="rect">
                <a:avLst/>
              </a:prstGeom>
              <a:noFill/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3865724" y="2921119"/>
                <a:ext cx="1138691" cy="107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latin typeface="Myriad Pro" pitchFamily="34" charset="0"/>
                  </a:rPr>
                  <a:t>1960s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Myriad Pro" pitchFamily="34" charset="0"/>
                  </a:rPr>
                  <a:t>High Pressure Sodium, Metal Halide &amp; color corrected MV lamps introduced</a:t>
                </a:r>
                <a:endParaRPr lang="en-US" sz="1100" dirty="0">
                  <a:solidFill>
                    <a:schemeClr val="bg1"/>
                  </a:solidFill>
                  <a:latin typeface="Myriad Pro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018237" y="1152670"/>
              <a:ext cx="1495834" cy="1817854"/>
              <a:chOff x="4413961" y="964954"/>
              <a:chExt cx="1495834" cy="1817854"/>
            </a:xfrm>
          </p:grpSpPr>
          <p:pic>
            <p:nvPicPr>
              <p:cNvPr id="23" name="Picture 5" descr="C:\Users\tveltri\Desktop\Timeline-Point-3.png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3961" y="964954"/>
                <a:ext cx="1495834" cy="1817854"/>
              </a:xfrm>
              <a:prstGeom prst="rect">
                <a:avLst/>
              </a:prstGeom>
              <a:noFill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4719444" y="1147316"/>
                <a:ext cx="1009290" cy="107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latin typeface="Myriad Pro" pitchFamily="34" charset="0"/>
                  </a:rPr>
                  <a:t>1970s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Myriad Pro" pitchFamily="34" charset="0"/>
                  </a:rPr>
                  <a:t>Color Improved HPS &amp; MH. High CRI Fluorescent, and Electronic Ballasts</a:t>
                </a:r>
                <a:endParaRPr lang="en-US" sz="1100" dirty="0">
                  <a:solidFill>
                    <a:schemeClr val="bg1"/>
                  </a:solidFill>
                  <a:latin typeface="Myriad Pro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763241" y="2534456"/>
              <a:ext cx="1537384" cy="1838629"/>
              <a:chOff x="4960190" y="2403896"/>
              <a:chExt cx="1537384" cy="1838629"/>
            </a:xfrm>
          </p:grpSpPr>
          <p:pic>
            <p:nvPicPr>
              <p:cNvPr id="21" name="Picture 4" descr="C:\Users\tveltri\Desktop\Timeline-Point-2.png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960190" y="2403896"/>
                <a:ext cx="1537384" cy="1838629"/>
              </a:xfrm>
              <a:prstGeom prst="rect">
                <a:avLst/>
              </a:prstGeom>
              <a:noFill/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5308802" y="2946997"/>
                <a:ext cx="1009290" cy="107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latin typeface="Myriad Pro" pitchFamily="34" charset="0"/>
                  </a:rPr>
                  <a:t>1980s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Myriad Pro" pitchFamily="34" charset="0"/>
                  </a:rPr>
                  <a:t>CFL, T10, &amp; T8 Fluorescent Lamps. LED and EL signs introduced</a:t>
                </a:r>
                <a:endParaRPr lang="en-US" sz="1100" dirty="0">
                  <a:solidFill>
                    <a:schemeClr val="bg1"/>
                  </a:solidFill>
                  <a:latin typeface="Myriad Pro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668083" y="1098553"/>
              <a:ext cx="1620487" cy="1838629"/>
              <a:chOff x="5726153" y="795740"/>
              <a:chExt cx="1620487" cy="1838629"/>
            </a:xfrm>
          </p:grpSpPr>
          <p:pic>
            <p:nvPicPr>
              <p:cNvPr id="19" name="Picture 3" descr="C:\Users\tveltri\Desktop\Timeline-Point-1.png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6153" y="795740"/>
                <a:ext cx="1620487" cy="1838629"/>
              </a:xfrm>
              <a:prstGeom prst="rect">
                <a:avLst/>
              </a:prstGeom>
              <a:noFill/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081955" y="1016315"/>
                <a:ext cx="1009290" cy="107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latin typeface="Myriad Pro" pitchFamily="34" charset="0"/>
                  </a:rPr>
                  <a:t>1990s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Myriad Pro" pitchFamily="34" charset="0"/>
                  </a:rPr>
                  <a:t>High CRI HPS,  Ceramic MH, Induction, T5 &amp; T12 Fluorescent, HO Blue LED</a:t>
                </a:r>
                <a:endParaRPr lang="en-US" sz="1100" dirty="0">
                  <a:solidFill>
                    <a:schemeClr val="bg1"/>
                  </a:solidFill>
                  <a:latin typeface="Myriad Pro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189911" y="2552268"/>
              <a:ext cx="1495834" cy="1817853"/>
              <a:chOff x="6967283" y="2397893"/>
              <a:chExt cx="1495834" cy="1817853"/>
            </a:xfrm>
          </p:grpSpPr>
          <p:pic>
            <p:nvPicPr>
              <p:cNvPr id="17" name="Picture 5" descr="C:\Users\tveltri\Desktop\Timeline-Point-3.png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6967283" y="2397893"/>
                <a:ext cx="1495834" cy="1817853"/>
              </a:xfrm>
              <a:prstGeom prst="rect">
                <a:avLst/>
              </a:prstGeom>
              <a:noFill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7281393" y="2930229"/>
                <a:ext cx="1009290" cy="1217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latin typeface="Myriad Pro" pitchFamily="34" charset="0"/>
                  </a:rPr>
                  <a:t>2000s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Myriad Pro" pitchFamily="34" charset="0"/>
                  </a:rPr>
                  <a:t>Large scale acceptance of CFL; proliferation of LEDs for general lighting</a:t>
                </a:r>
                <a:endParaRPr lang="en-US" sz="1100" dirty="0">
                  <a:solidFill>
                    <a:schemeClr val="bg1"/>
                  </a:solidFill>
                  <a:latin typeface="Myriad Pro" pitchFamily="34" charset="0"/>
                </a:endParaRPr>
              </a:p>
            </p:txBody>
          </p:sp>
        </p:grpSp>
      </p:grpSp>
      <p:pic>
        <p:nvPicPr>
          <p:cNvPr id="33" name="Picture 2" descr="C:\Documents and Settings\pscheidt\Desktop\may\XLamp ML-E\XLamp_ML-E_Unlit_Top_blank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1509392" y="3373016"/>
            <a:ext cx="357601" cy="3358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289739" y="5990897"/>
            <a:ext cx="525517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There’s a common thread here… Anyone 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30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04179" y="863598"/>
            <a:ext cx="3333296" cy="4910667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/>
              <a:t>Dual CCT Array - 2 CCT’s</a:t>
            </a:r>
          </a:p>
          <a:p>
            <a:r>
              <a:rPr lang="en-US" sz="2000" dirty="0" smtClean="0"/>
              <a:t>Off black body “A-to-B” dimming curve</a:t>
            </a:r>
          </a:p>
          <a:p>
            <a:r>
              <a:rPr lang="en-US" sz="2000" dirty="0"/>
              <a:t>Maintains high CRI</a:t>
            </a:r>
          </a:p>
          <a:p>
            <a:r>
              <a:rPr lang="en-US" sz="2000" dirty="0" smtClean="0"/>
              <a:t>larger </a:t>
            </a:r>
            <a:r>
              <a:rPr lang="en-US" sz="2000" dirty="0"/>
              <a:t>size &amp; </a:t>
            </a:r>
            <a:r>
              <a:rPr lang="en-US" sz="2000" dirty="0" smtClean="0"/>
              <a:t>lower </a:t>
            </a:r>
            <a:r>
              <a:rPr lang="en-US" sz="2000" dirty="0"/>
              <a:t>flux density</a:t>
            </a:r>
          </a:p>
          <a:p>
            <a:r>
              <a:rPr lang="en-US" sz="2000" dirty="0" smtClean="0"/>
              <a:t>extra-source </a:t>
            </a:r>
            <a:r>
              <a:rPr lang="en-US" sz="2000" dirty="0"/>
              <a:t>color mixing</a:t>
            </a:r>
          </a:p>
          <a:p>
            <a:r>
              <a:rPr lang="en-US" sz="2000" dirty="0"/>
              <a:t>Manage CCT and illuminance independently</a:t>
            </a:r>
          </a:p>
          <a:p>
            <a:r>
              <a:rPr lang="en-US" sz="2000" dirty="0" smtClean="0"/>
              <a:t>Lower sophistication </a:t>
            </a:r>
          </a:p>
          <a:p>
            <a:r>
              <a:rPr lang="en-US" sz="2000" dirty="0" smtClean="0"/>
              <a:t>lower </a:t>
            </a:r>
            <a:r>
              <a:rPr lang="en-US" sz="2000" dirty="0"/>
              <a:t>cost and </a:t>
            </a:r>
            <a:r>
              <a:rPr lang="en-US" sz="2000" dirty="0" smtClean="0"/>
              <a:t>lower power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 to Warm Technology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86229" y="863600"/>
            <a:ext cx="3333296" cy="4910667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/>
              <a:t>Multi-Channel Array</a:t>
            </a:r>
          </a:p>
          <a:p>
            <a:r>
              <a:rPr lang="en-US" sz="2000" dirty="0" smtClean="0"/>
              <a:t>Accurate blackbody dimming</a:t>
            </a:r>
          </a:p>
          <a:p>
            <a:r>
              <a:rPr lang="en-US" sz="2000" dirty="0" smtClean="0"/>
              <a:t>Maintains high CRI</a:t>
            </a:r>
          </a:p>
          <a:p>
            <a:r>
              <a:rPr lang="en-US" sz="2000" dirty="0" smtClean="0"/>
              <a:t>Compact size &amp; greater flux density</a:t>
            </a:r>
          </a:p>
          <a:p>
            <a:r>
              <a:rPr lang="en-US" sz="2000" dirty="0" smtClean="0"/>
              <a:t>In-source color mixing</a:t>
            </a:r>
          </a:p>
          <a:p>
            <a:r>
              <a:rPr lang="en-US" sz="2000" dirty="0" smtClean="0"/>
              <a:t>Manage CCT and illuminance independently</a:t>
            </a:r>
          </a:p>
          <a:p>
            <a:r>
              <a:rPr lang="en-US" sz="2000" dirty="0" smtClean="0"/>
              <a:t>Highly sophisticated topology</a:t>
            </a:r>
          </a:p>
          <a:p>
            <a:r>
              <a:rPr lang="en-US" sz="2000" dirty="0" smtClean="0"/>
              <a:t>Higher cost and power draw</a:t>
            </a:r>
          </a:p>
          <a:p>
            <a:endParaRPr lang="en-US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8124497" y="863599"/>
            <a:ext cx="3867805" cy="4910667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Dual CCT </a:t>
            </a:r>
            <a:r>
              <a:rPr lang="en-US" sz="2400" b="1" dirty="0" smtClean="0"/>
              <a:t>Array – BSG w/Red</a:t>
            </a:r>
            <a:endParaRPr lang="en-US" sz="2400" b="1" dirty="0"/>
          </a:p>
          <a:p>
            <a:r>
              <a:rPr lang="en-US" sz="2000" dirty="0" smtClean="0"/>
              <a:t>Off blackbody “A-to-B</a:t>
            </a:r>
            <a:r>
              <a:rPr lang="en-US" sz="2000" dirty="0"/>
              <a:t>” dimming </a:t>
            </a:r>
            <a:r>
              <a:rPr lang="en-US" sz="2000" dirty="0" smtClean="0"/>
              <a:t>curve</a:t>
            </a:r>
          </a:p>
          <a:p>
            <a:r>
              <a:rPr lang="en-US" sz="2000" dirty="0" smtClean="0"/>
              <a:t>Lowers CRI at dimming level</a:t>
            </a:r>
            <a:endParaRPr lang="en-US" sz="2000" dirty="0"/>
          </a:p>
          <a:p>
            <a:r>
              <a:rPr lang="en-US" sz="2000" dirty="0" smtClean="0"/>
              <a:t>larger </a:t>
            </a:r>
            <a:r>
              <a:rPr lang="en-US" sz="2000" dirty="0"/>
              <a:t>size &amp; lower flux density</a:t>
            </a:r>
          </a:p>
          <a:p>
            <a:r>
              <a:rPr lang="en-US" sz="2000" dirty="0"/>
              <a:t>extra-source color mixing</a:t>
            </a:r>
          </a:p>
          <a:p>
            <a:r>
              <a:rPr lang="en-US" sz="2000" dirty="0" smtClean="0"/>
              <a:t>Lower </a:t>
            </a:r>
            <a:r>
              <a:rPr lang="en-US" sz="2000" dirty="0"/>
              <a:t>sophistication </a:t>
            </a:r>
          </a:p>
          <a:p>
            <a:r>
              <a:rPr lang="en-US" sz="2000" dirty="0"/>
              <a:t>lower cost and </a:t>
            </a:r>
            <a:r>
              <a:rPr lang="en-US" sz="2000" dirty="0" smtClean="0"/>
              <a:t>lower power</a:t>
            </a:r>
          </a:p>
          <a:p>
            <a:r>
              <a:rPr lang="en-US" sz="2000" dirty="0" smtClean="0"/>
              <a:t>Provides lowest “perceived color”</a:t>
            </a:r>
            <a:endParaRPr lang="en-US" sz="20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5617" y="4631065"/>
            <a:ext cx="3212307" cy="153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79219" y="4665576"/>
            <a:ext cx="3226245" cy="15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http://optoelectronics.electronicspecifier.com/cms/images/medium/led-engin-luxi-tune%20L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65" b="92609" l="50000" r="97879">
                        <a14:foregroundMark x1="59091" y1="37826" x2="73333" y2="32174"/>
                        <a14:foregroundMark x1="57879" y1="37391" x2="60909" y2="32174"/>
                        <a14:foregroundMark x1="58788" y1="41304" x2="60606" y2="36522"/>
                        <a14:backgroundMark x1="61212" y1="32174" x2="59697" y2="32174"/>
                        <a14:backgroundMark x1="58485" y1="34783" x2="57879" y2="3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1900" y="4694030"/>
            <a:ext cx="2180933" cy="15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451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is Key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9785"/>
            <a:ext cx="6667129" cy="444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Noontime Sunlight Spectra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9414" b="-6537"/>
          <a:stretch/>
        </p:blipFill>
        <p:spPr bwMode="auto">
          <a:xfrm>
            <a:off x="4689475" y="962526"/>
            <a:ext cx="7286625" cy="372979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" name="Picture 2" descr="http://images.sciencedaily.com/2008/08/08082121285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57920" y="1324678"/>
            <a:ext cx="2162175" cy="282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ded Corner 8"/>
          <p:cNvSpPr/>
          <p:nvPr/>
        </p:nvSpPr>
        <p:spPr>
          <a:xfrm>
            <a:off x="4651374" y="4692316"/>
            <a:ext cx="7362825" cy="457200"/>
          </a:xfrm>
          <a:prstGeom prst="foldedCorner">
            <a:avLst/>
          </a:prstGeom>
          <a:solidFill>
            <a:srgbClr val="3000DE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/>
              <a:t>What you see is what you get</a:t>
            </a:r>
            <a:endParaRPr 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5060" y="1019504"/>
            <a:ext cx="4079665" cy="240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53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3200" y="1016000"/>
            <a:ext cx="5462859" cy="4910667"/>
          </a:xfrm>
        </p:spPr>
        <p:txBody>
          <a:bodyPr>
            <a:noAutofit/>
          </a:bodyPr>
          <a:lstStyle/>
          <a:p>
            <a:endParaRPr lang="en-US" sz="3600" dirty="0" smtClean="0"/>
          </a:p>
          <a:p>
            <a:endParaRPr lang="en-US" sz="3600" dirty="0"/>
          </a:p>
          <a:p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Sunlight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 smtClean="0"/>
              <a:t>Halogen</a:t>
            </a:r>
          </a:p>
          <a:p>
            <a:endParaRPr lang="en-US" sz="36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Power Distribution – SPD</a:t>
            </a:r>
            <a:endParaRPr lang="en-US" dirty="0"/>
          </a:p>
        </p:txBody>
      </p:sp>
      <p:pic>
        <p:nvPicPr>
          <p:cNvPr id="9" name="Picture 2" descr="C:\Users\cbailey\Dropbox\Files\HLI\Lighting Solution Center (LSC)\Blog\A Path to Enlightenment\A Path to Enlightenment - Supporting Images\SPD and CRI Source Comparisons\SPD\Sun - SPD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5" y="999876"/>
            <a:ext cx="5353464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cbailey\Dropbox\Files\HLI\Lighting Solution Center (LSC)\Blog\A Path to Enlightenment\A Path to Enlightenment - Supporting Images\SPD and CRI Source Comparisons\SPD\Halogen - SPD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5" y="3565025"/>
            <a:ext cx="5353464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6288359" y="1016000"/>
            <a:ext cx="5462859" cy="4910667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400" b="0" i="0" kern="1200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100" b="0" i="0" kern="1200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1600" b="0" i="0" kern="1200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12 Frutiger* 45 Light   02103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12 Frutiger* 45 Light   02103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 dirty="0" smtClean="0"/>
          </a:p>
          <a:p>
            <a:endParaRPr lang="en-US" sz="3000" dirty="0" smtClean="0"/>
          </a:p>
          <a:p>
            <a:endParaRPr lang="en-US" sz="3000" dirty="0" smtClean="0"/>
          </a:p>
          <a:p>
            <a:pPr marL="0" indent="0" algn="ctr">
              <a:buNone/>
            </a:pPr>
            <a:r>
              <a:rPr lang="en-US" sz="3000" dirty="0" smtClean="0"/>
              <a:t>3000K Fluorescent</a:t>
            </a:r>
            <a:br>
              <a:rPr lang="en-US" sz="3000" dirty="0" smtClean="0"/>
            </a:br>
            <a:endParaRPr lang="en-US" sz="3000" dirty="0" smtClean="0"/>
          </a:p>
          <a:p>
            <a:pPr marL="0" indent="0" algn="ctr">
              <a:buNone/>
            </a:pPr>
            <a:endParaRPr lang="en-US" sz="3000" dirty="0" smtClean="0"/>
          </a:p>
          <a:p>
            <a:pPr marL="0" indent="0" algn="ctr">
              <a:buNone/>
            </a:pPr>
            <a:endParaRPr lang="en-US" sz="3000" dirty="0" smtClean="0"/>
          </a:p>
          <a:p>
            <a:pPr marL="0" indent="0" algn="ctr">
              <a:buNone/>
            </a:pPr>
            <a:endParaRPr lang="en-US" sz="3000" dirty="0" smtClean="0"/>
          </a:p>
          <a:p>
            <a:pPr marL="0" indent="0" algn="ctr">
              <a:buNone/>
            </a:pPr>
            <a:r>
              <a:rPr lang="en-US" sz="3000" dirty="0" smtClean="0"/>
              <a:t>3000K LED</a:t>
            </a:r>
          </a:p>
          <a:p>
            <a:endParaRPr lang="en-US" sz="3000" dirty="0" smtClean="0"/>
          </a:p>
        </p:txBody>
      </p:sp>
      <p:pic>
        <p:nvPicPr>
          <p:cNvPr id="8196" name="Picture 4" descr="C:\Users\cbailey\Dropbox\Files\HLI\Lighting Solution Center (LSC)\Blog\A Path to Enlightenment\A Path to Enlightenment - Supporting Images\SPD and CRI Source Comparisons\SPD\3000K Fluorescent - SPD.bm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756" y="999876"/>
            <a:ext cx="5353464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cbailey\Dropbox\Files\HLI\Lighting Solution Center (LSC)\Blog\A Path to Enlightenment\A Path to Enlightenment - Supporting Images\SPD and CRI Source Comparisons\SPD\3000K LED - SPD.bmp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753" y="3565024"/>
            <a:ext cx="5353467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401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482" y="1603611"/>
            <a:ext cx="2999364" cy="214954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Matters</a:t>
            </a:r>
            <a:endParaRPr lang="en-U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32965" y="2532527"/>
            <a:ext cx="985308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>
            <a:lvl1pPr eaLnBrk="0" hangingPunct="0">
              <a:defRPr sz="1600" b="1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2" name="Picture 2" descr="Spectral Power Distribution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1215" y="1742723"/>
            <a:ext cx="4393819" cy="197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pectral Power Distribution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989" y="4091563"/>
            <a:ext cx="4497840" cy="208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033" y="1603611"/>
            <a:ext cx="3189141" cy="21495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55" y="4032511"/>
            <a:ext cx="1960319" cy="21483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483" y="4032511"/>
            <a:ext cx="2864496" cy="21483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541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55" b="-1"/>
          <a:stretch/>
        </p:blipFill>
        <p:spPr bwMode="auto">
          <a:xfrm>
            <a:off x="4270315" y="1096121"/>
            <a:ext cx="6686053" cy="2397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" t="8749" r="-570" b="-17522"/>
          <a:stretch/>
        </p:blipFill>
        <p:spPr bwMode="auto">
          <a:xfrm>
            <a:off x="1737605" y="1096122"/>
            <a:ext cx="2410460" cy="2400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86"/>
          <a:stretch/>
        </p:blipFill>
        <p:spPr bwMode="auto">
          <a:xfrm>
            <a:off x="4257371" y="3732543"/>
            <a:ext cx="6698997" cy="2380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7" t="10707" r="537" b="-18611"/>
          <a:stretch/>
        </p:blipFill>
        <p:spPr bwMode="auto">
          <a:xfrm>
            <a:off x="1724659" y="3732543"/>
            <a:ext cx="2410460" cy="2380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 vs. SPD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31318" y="1115283"/>
            <a:ext cx="4364047" cy="35393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1500" b="1" dirty="0"/>
              <a:t>3000K, 86CRI Fluorescent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79147" y="3732543"/>
            <a:ext cx="4364047" cy="35393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1500" b="1" dirty="0"/>
              <a:t>3000K, 85CRI LED</a:t>
            </a:r>
          </a:p>
        </p:txBody>
      </p:sp>
      <p:pic>
        <p:nvPicPr>
          <p:cNvPr id="14344" name="Picture 8" descr="https://encrypted-tbn1.gstatic.com/images?q=tbn:ANd9GcTNF9MMdbPUzKPXYmquZDm3TGMVdExAGEiUHfQ7yr81pu-8w7D8jXWTsrQr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33" y="3008740"/>
            <a:ext cx="1905000" cy="44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encrypted-tbn1.gstatic.com/images?q=tbn:ANd9GcTNF9MMdbPUzKPXYmquZDm3TGMVdExAGEiUHfQ7yr81pu-8w7D8jXWTsrQr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41" y="5618348"/>
            <a:ext cx="1905000" cy="44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97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98"/>
          <a:stretch/>
        </p:blipFill>
        <p:spPr>
          <a:xfrm>
            <a:off x="2699081" y="1105551"/>
            <a:ext cx="6195239" cy="543336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Language of Light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0984899">
            <a:off x="3311233" y="1754936"/>
            <a:ext cx="1377935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300" dirty="0">
                <a:solidFill>
                  <a:schemeClr val="bg1"/>
                </a:solidFill>
              </a:rPr>
              <a:t>CCT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0331" y="1532493"/>
            <a:ext cx="1195193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300" dirty="0">
                <a:solidFill>
                  <a:schemeClr val="bg1"/>
                </a:solidFill>
              </a:rPr>
              <a:t>CRI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88459" y="1665691"/>
            <a:ext cx="1377935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300" dirty="0">
                <a:solidFill>
                  <a:schemeClr val="bg1"/>
                </a:solidFill>
              </a:rPr>
              <a:t>SPD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29750" y="1665693"/>
            <a:ext cx="1502969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300" dirty="0">
                <a:solidFill>
                  <a:schemeClr val="bg1"/>
                </a:solidFill>
              </a:rPr>
              <a:t>GAI?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136642" y="1105551"/>
            <a:ext cx="2475492" cy="4862747"/>
            <a:chOff x="6852481" y="829163"/>
            <a:chExt cx="1856619" cy="3647060"/>
          </a:xfrm>
        </p:grpSpPr>
        <p:sp>
          <p:nvSpPr>
            <p:cNvPr id="12" name="Oval Callout 11"/>
            <p:cNvSpPr/>
            <p:nvPr/>
          </p:nvSpPr>
          <p:spPr>
            <a:xfrm>
              <a:off x="7141558" y="829163"/>
              <a:ext cx="1567542" cy="1142594"/>
            </a:xfrm>
            <a:prstGeom prst="wedgeEllipseCallout">
              <a:avLst>
                <a:gd name="adj1" fmla="val -30092"/>
                <a:gd name="adj2" fmla="val 96798"/>
              </a:avLst>
            </a:prstGeom>
            <a:solidFill>
              <a:srgbClr val="FF0000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b="1" dirty="0"/>
                <a:t>OMG!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155525" y="2584420"/>
              <a:ext cx="480727" cy="480727"/>
            </a:xfrm>
            <a:prstGeom prst="ellipse">
              <a:avLst/>
            </a:prstGeom>
            <a:noFill/>
            <a:ln w="28575">
              <a:solidFill>
                <a:srgbClr val="3333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4"/>
            </p:cNvCxnSpPr>
            <p:nvPr/>
          </p:nvCxnSpPr>
          <p:spPr>
            <a:xfrm flipH="1">
              <a:off x="7391830" y="3065147"/>
              <a:ext cx="4059" cy="778826"/>
            </a:xfrm>
            <a:prstGeom prst="line">
              <a:avLst/>
            </a:prstGeom>
            <a:ln w="28575">
              <a:solidFill>
                <a:srgbClr val="33333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037373" y="3843973"/>
              <a:ext cx="354457" cy="632250"/>
            </a:xfrm>
            <a:prstGeom prst="line">
              <a:avLst/>
            </a:prstGeom>
            <a:ln w="28575">
              <a:solidFill>
                <a:srgbClr val="33333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395889" y="3843973"/>
              <a:ext cx="240363" cy="632250"/>
            </a:xfrm>
            <a:prstGeom prst="line">
              <a:avLst/>
            </a:prstGeom>
            <a:ln w="28575">
              <a:solidFill>
                <a:srgbClr val="33333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852481" y="3065147"/>
              <a:ext cx="539349" cy="259502"/>
            </a:xfrm>
            <a:prstGeom prst="line">
              <a:avLst/>
            </a:prstGeom>
            <a:ln w="28575">
              <a:solidFill>
                <a:srgbClr val="33333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7391830" y="3065147"/>
              <a:ext cx="537558" cy="259502"/>
            </a:xfrm>
            <a:prstGeom prst="line">
              <a:avLst/>
            </a:prstGeom>
            <a:ln w="28575">
              <a:solidFill>
                <a:srgbClr val="33333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14404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Gamut Area Index Comparison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26414" y="6356352"/>
            <a:ext cx="2540692" cy="365125"/>
          </a:xfrm>
        </p:spPr>
        <p:txBody>
          <a:bodyPr/>
          <a:lstStyle/>
          <a:p>
            <a:fld id="{54FC9021-0A03-4942-892D-D643BB72CD90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08" t="3301" r="5101" b="2407"/>
          <a:stretch/>
        </p:blipFill>
        <p:spPr>
          <a:xfrm>
            <a:off x="330632" y="1149052"/>
            <a:ext cx="7955797" cy="4938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493" y="4211990"/>
            <a:ext cx="3337409" cy="1875855"/>
          </a:xfrm>
          <a:prstGeom prst="rect">
            <a:avLst/>
          </a:prstGeom>
        </p:spPr>
      </p:pic>
      <p:pic>
        <p:nvPicPr>
          <p:cNvPr id="13" name="Picture 13" descr="http://www.iald.org/userfiles/image/Logos/XICATO_30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0223" y="1149051"/>
            <a:ext cx="2057831" cy="42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SB Graph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E2E2E2"/>
              </a:clrFrom>
              <a:clrTo>
                <a:srgbClr val="E2E2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3690" y="1149051"/>
            <a:ext cx="3398212" cy="31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87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LED – BATTLE OF THE DECADE?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2" y="1281931"/>
            <a:ext cx="6645176" cy="450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i1.cpcache.com/product_zoom/1181730893/teslavedisonltt_boxer_shorts.jpg?color=White&amp;height=460&amp;width=460&amp;padToSquare=tr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882" y="1281931"/>
            <a:ext cx="4419953" cy="45003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02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Driver-less LED Technology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LED – What is it?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303644" y="3238498"/>
            <a:ext cx="2479356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200" b="1" dirty="0"/>
              <a:t>Then</a:t>
            </a:r>
            <a:endParaRPr lang="en-US" sz="3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88444" y="3081654"/>
            <a:ext cx="2479356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200" b="1" dirty="0"/>
              <a:t>Now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241894" y="1571940"/>
            <a:ext cx="2745002" cy="138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267997" y="3705544"/>
            <a:ext cx="2922099" cy="252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68882" y="1423988"/>
            <a:ext cx="2814118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97849" y="3862387"/>
            <a:ext cx="3010647" cy="251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ight Arrow 9"/>
          <p:cNvSpPr/>
          <p:nvPr/>
        </p:nvSpPr>
        <p:spPr>
          <a:xfrm>
            <a:off x="4956186" y="2959892"/>
            <a:ext cx="2036614" cy="938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28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Allows for elimination of traditional AC-DC driver</a:t>
            </a:r>
          </a:p>
          <a:p>
            <a:r>
              <a:rPr lang="en-US" sz="2000" dirty="0"/>
              <a:t>Drastically reduces system cost</a:t>
            </a:r>
          </a:p>
          <a:p>
            <a:r>
              <a:rPr lang="en-US" sz="2000" dirty="0"/>
              <a:t>Simplifies product </a:t>
            </a:r>
            <a:r>
              <a:rPr lang="en-US" sz="2000" dirty="0" smtClean="0"/>
              <a:t>development</a:t>
            </a:r>
          </a:p>
          <a:p>
            <a:r>
              <a:rPr lang="en-US" sz="2000" dirty="0"/>
              <a:t>Reduced component count, complexity &amp; cost</a:t>
            </a:r>
          </a:p>
          <a:p>
            <a:r>
              <a:rPr lang="en-US" sz="2000" dirty="0" smtClean="0"/>
              <a:t>Enables new form factors – driver fits on emitter board, not in a separate enclosure.</a:t>
            </a:r>
          </a:p>
          <a:p>
            <a:r>
              <a:rPr lang="en-US" sz="2000" dirty="0" smtClean="0"/>
              <a:t>Easily </a:t>
            </a:r>
            <a:r>
              <a:rPr lang="en-US" sz="2000" dirty="0"/>
              <a:t>integrates into legacy products (residential &amp; commercial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Little to no inrush current</a:t>
            </a:r>
          </a:p>
          <a:p>
            <a:r>
              <a:rPr lang="en-US" sz="2000" dirty="0" smtClean="0"/>
              <a:t>Increased reliability</a:t>
            </a:r>
          </a:p>
          <a:p>
            <a:r>
              <a:rPr lang="en-US" sz="2000" dirty="0" smtClean="0"/>
              <a:t>DLC compliant PF &amp; THDI</a:t>
            </a:r>
          </a:p>
          <a:p>
            <a:r>
              <a:rPr lang="en-US" sz="2000" dirty="0" smtClean="0"/>
              <a:t>Little to no radiated EMI</a:t>
            </a:r>
          </a:p>
          <a:p>
            <a:r>
              <a:rPr lang="en-US" sz="2000" dirty="0" smtClean="0"/>
              <a:t>Simple surge and transient suppression circuit</a:t>
            </a:r>
          </a:p>
          <a:p>
            <a:r>
              <a:rPr lang="en-US" sz="2000" dirty="0" smtClean="0"/>
              <a:t>Dimming*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LED – What’s all the hype?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123246" y="2801650"/>
            <a:ext cx="2745002" cy="138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9701048" y="2448910"/>
            <a:ext cx="1692165" cy="9038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43696" y="2112579"/>
            <a:ext cx="2291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Where did the driver go ?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0263351" y="2590800"/>
            <a:ext cx="50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?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12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entalbox.com.br/wp-content/uploads/2014/04/abstract-lights-broken-photography-light-bulbs-bulb-1920x108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93309"/>
            <a:ext cx="12192000" cy="556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Hubbell Incorporated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AF00-810F-4A0F-93F7-9F600F91527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Shift to Solid-state</a:t>
            </a:r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232228" y="974271"/>
            <a:ext cx="5355771" cy="2349500"/>
          </a:xfrm>
          <a:prstGeom prst="rect">
            <a:avLst/>
          </a:prstGeom>
        </p:spPr>
        <p:txBody>
          <a:bodyPr vert="horz" lIns="91438" tIns="45719" rIns="91438" bIns="45719" numCol="1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17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LED is the first commercially viable light source not based on a vacuum tube ! </a:t>
            </a:r>
          </a:p>
          <a:p>
            <a:pPr marL="0" indent="-45717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This is a </a:t>
            </a:r>
            <a:r>
              <a:rPr lang="en-US" i="1" dirty="0" smtClean="0">
                <a:solidFill>
                  <a:schemeClr val="bg1"/>
                </a:solidFill>
              </a:rPr>
              <a:t>true</a:t>
            </a:r>
            <a:r>
              <a:rPr lang="en-US" dirty="0" smtClean="0">
                <a:solidFill>
                  <a:schemeClr val="bg1"/>
                </a:solidFill>
              </a:rPr>
              <a:t> paradigm shift !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4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LED On-time</a:t>
            </a:r>
          </a:p>
          <a:p>
            <a:r>
              <a:rPr lang="en-US" sz="2400" dirty="0" smtClean="0"/>
              <a:t>Greater </a:t>
            </a:r>
            <a:r>
              <a:rPr lang="en-US" sz="2400" dirty="0"/>
              <a:t>sensitivity to input </a:t>
            </a:r>
            <a:r>
              <a:rPr lang="en-US" sz="2400" dirty="0" smtClean="0"/>
              <a:t>voltage </a:t>
            </a:r>
          </a:p>
          <a:p>
            <a:r>
              <a:rPr lang="en-US" sz="2400" dirty="0" smtClean="0"/>
              <a:t>Voltage-specific designs (42 LEDs – 120V, 100LEDs – 277V)</a:t>
            </a:r>
          </a:p>
          <a:p>
            <a:r>
              <a:rPr lang="en-US" sz="2400" dirty="0" smtClean="0"/>
              <a:t>Class 1 vs. Class 2</a:t>
            </a:r>
          </a:p>
          <a:p>
            <a:r>
              <a:rPr lang="en-US" sz="2400" dirty="0" smtClean="0"/>
              <a:t>Dimming (Flicker more apparent as LED on-time decreases)</a:t>
            </a:r>
            <a:endParaRPr lang="en-US" sz="2400" dirty="0"/>
          </a:p>
          <a:p>
            <a:r>
              <a:rPr lang="en-US" sz="2400" dirty="0" smtClean="0"/>
              <a:t>Flicker!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LED – What’s the catch?</a:t>
            </a:r>
            <a:endParaRPr lang="en-US" dirty="0"/>
          </a:p>
        </p:txBody>
      </p:sp>
      <p:pic>
        <p:nvPicPr>
          <p:cNvPr id="8" name="non-valley fill video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email"/>
          <a:stretch>
            <a:fillRect/>
          </a:stretch>
        </p:blipFill>
        <p:spPr>
          <a:xfrm>
            <a:off x="4271627" y="4101352"/>
            <a:ext cx="1534269" cy="2045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valley fill video.MO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 cstate="email"/>
          <a:stretch>
            <a:fillRect/>
          </a:stretch>
        </p:blipFill>
        <p:spPr>
          <a:xfrm>
            <a:off x="10138976" y="4120168"/>
            <a:ext cx="1525601" cy="2034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69686235"/>
              </p:ext>
            </p:extLst>
          </p:nvPr>
        </p:nvGraphicFramePr>
        <p:xfrm>
          <a:off x="6112765" y="4196993"/>
          <a:ext cx="3610896" cy="175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68275" y="1128316"/>
            <a:ext cx="3664373" cy="19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49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7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LED – What’s the catch?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951515"/>
            <a:ext cx="7261663" cy="462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108092" y="5717471"/>
            <a:ext cx="3926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D3092"/>
                </a:solidFill>
              </a:rPr>
              <a:t>Source: IESNA Handbook</a:t>
            </a:r>
            <a:endParaRPr lang="en-US" sz="1600" b="1" dirty="0">
              <a:solidFill>
                <a:srgbClr val="2D309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49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6432331" y="777691"/>
            <a:ext cx="4950372" cy="2985012"/>
            <a:chOff x="4300378" y="1050960"/>
            <a:chExt cx="4680372" cy="3279856"/>
          </a:xfrm>
        </p:grpSpPr>
        <p:grpSp>
          <p:nvGrpSpPr>
            <p:cNvPr id="7" name="Group 9"/>
            <p:cNvGrpSpPr/>
            <p:nvPr/>
          </p:nvGrpSpPr>
          <p:grpSpPr>
            <a:xfrm>
              <a:off x="4300378" y="1050960"/>
              <a:ext cx="4680372" cy="3279856"/>
              <a:chOff x="4300378" y="1050960"/>
              <a:chExt cx="4680372" cy="3279856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653280" y="1050960"/>
                <a:ext cx="4327470" cy="3279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ounded Rectangle 9"/>
              <p:cNvSpPr/>
              <p:nvPr/>
            </p:nvSpPr>
            <p:spPr>
              <a:xfrm>
                <a:off x="4300378" y="1143969"/>
                <a:ext cx="434178" cy="280971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91" b="6686"/>
            <a:stretch/>
          </p:blipFill>
          <p:spPr bwMode="auto">
            <a:xfrm>
              <a:off x="7215504" y="2468174"/>
              <a:ext cx="914400" cy="1146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LED – Flicker vs. Application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33" y="796608"/>
            <a:ext cx="6096000" cy="511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973" y="4499362"/>
            <a:ext cx="3977313" cy="189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68" y="3773066"/>
            <a:ext cx="3048000" cy="72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51655" y="6078542"/>
            <a:ext cx="102163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http://www.lrc.rpi.edu/programs/solidstate/assist/recommends/flicker.asp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58131" y="2520031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</a:p>
          <a:p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Fluorescent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5385" y="1629330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</a:t>
            </a:r>
          </a:p>
          <a:p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Halide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81839" y="880876"/>
            <a:ext cx="7296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</a:p>
          <a:p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  <a:p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Sodium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9032" y="3165578"/>
            <a:ext cx="10005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Incandescent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12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LED – Other sources flicker too !</a:t>
            </a:r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56040"/>
              </p:ext>
            </p:extLst>
          </p:nvPr>
        </p:nvGraphicFramePr>
        <p:xfrm>
          <a:off x="282408" y="1117477"/>
          <a:ext cx="7379633" cy="3496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1146"/>
                <a:gridCol w="2117434"/>
                <a:gridCol w="2301053"/>
              </a:tblGrid>
              <a:tr h="3885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Source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Percent</a:t>
                      </a:r>
                      <a:r>
                        <a:rPr lang="en-US" sz="1600" baseline="0" dirty="0" smtClean="0"/>
                        <a:t> Flicker (%)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Flicker Index</a:t>
                      </a:r>
                      <a:endParaRPr lang="en-US" sz="1600" dirty="0"/>
                    </a:p>
                  </a:txBody>
                  <a:tcPr/>
                </a:tc>
              </a:tr>
              <a:tr h="3885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Incandescent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13.4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0.04</a:t>
                      </a:r>
                      <a:endParaRPr lang="en-US" sz="1600" dirty="0"/>
                    </a:p>
                  </a:txBody>
                  <a:tcPr/>
                </a:tc>
              </a:tr>
              <a:tr h="3885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CFL Magnetic</a:t>
                      </a:r>
                      <a:r>
                        <a:rPr lang="en-US" sz="1600" baseline="0" dirty="0" smtClean="0"/>
                        <a:t> Ballast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37.0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0.11</a:t>
                      </a:r>
                      <a:endParaRPr lang="en-US" sz="1600" dirty="0"/>
                    </a:p>
                  </a:txBody>
                  <a:tcPr/>
                </a:tc>
              </a:tr>
              <a:tr h="3885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CFL Electronic Ballast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0.01</a:t>
                      </a:r>
                      <a:endParaRPr lang="en-US" sz="1600" dirty="0"/>
                    </a:p>
                  </a:txBody>
                  <a:tcPr/>
                </a:tc>
              </a:tr>
              <a:tr h="3885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Ceramic</a:t>
                      </a:r>
                      <a:r>
                        <a:rPr lang="en-US" sz="1600" baseline="0" dirty="0" smtClean="0"/>
                        <a:t> Metal Halide PAR38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0.02</a:t>
                      </a:r>
                      <a:endParaRPr lang="en-US" sz="1600" dirty="0"/>
                    </a:p>
                  </a:txBody>
                  <a:tcPr/>
                </a:tc>
              </a:tr>
              <a:tr h="3885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 W Halogen Spot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0.02</a:t>
                      </a:r>
                      <a:endParaRPr lang="en-US" sz="1600" dirty="0"/>
                    </a:p>
                  </a:txBody>
                  <a:tcPr/>
                </a:tc>
              </a:tr>
              <a:tr h="3885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High Pressure</a:t>
                      </a:r>
                      <a:r>
                        <a:rPr lang="en-US" sz="1600" baseline="0" dirty="0" smtClean="0"/>
                        <a:t> Sodium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52.0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0.16</a:t>
                      </a:r>
                      <a:endParaRPr lang="en-US" sz="1600" dirty="0"/>
                    </a:p>
                  </a:txBody>
                  <a:tcPr/>
                </a:tc>
              </a:tr>
              <a:tr h="3885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Metal</a:t>
                      </a:r>
                      <a:r>
                        <a:rPr lang="en-US" sz="1600" baseline="0" dirty="0" smtClean="0"/>
                        <a:t> Halide Lamp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95.0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0.30</a:t>
                      </a:r>
                      <a:endParaRPr lang="en-US" sz="1600" dirty="0"/>
                    </a:p>
                  </a:txBody>
                  <a:tcPr/>
                </a:tc>
              </a:tr>
              <a:tr h="3885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1-100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0-0.5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68898" y="5308479"/>
            <a:ext cx="799882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Reference Links:</a:t>
            </a:r>
          </a:p>
          <a:p>
            <a:pPr marL="228600" indent="-228600">
              <a:buAutoNum type="arabicParenR"/>
            </a:pPr>
            <a:r>
              <a:rPr lang="en-US" sz="1000" dirty="0" smtClean="0">
                <a:hlinkClick r:id="rId3"/>
              </a:rPr>
              <a:t>http</a:t>
            </a:r>
            <a:r>
              <a:rPr lang="en-US" sz="1000" dirty="0">
                <a:hlinkClick r:id="rId3"/>
              </a:rPr>
              <a:t>://</a:t>
            </a:r>
            <a:r>
              <a:rPr lang="en-US" sz="1000" dirty="0" smtClean="0">
                <a:hlinkClick r:id="rId3"/>
              </a:rPr>
              <a:t>apps1.eere.energy.gov/buildings/publications/pdfs/ssl/miller_poplawski_flicker_lightfair2014.pdf</a:t>
            </a:r>
            <a:endParaRPr lang="en-US" sz="1000" dirty="0" smtClean="0"/>
          </a:p>
          <a:p>
            <a:pPr marL="228600" indent="-228600">
              <a:buAutoNum type="arabicParenR"/>
            </a:pPr>
            <a:r>
              <a:rPr lang="en-US" sz="1000" dirty="0">
                <a:hlinkClick r:id="rId4"/>
              </a:rPr>
              <a:t>http://www.cree.com/~/</a:t>
            </a:r>
            <a:r>
              <a:rPr lang="en-US" sz="1000" dirty="0" smtClean="0">
                <a:hlinkClick r:id="rId4"/>
              </a:rPr>
              <a:t>media/Files/Cree/LED%20Components%20and%20Modules/XLamp/White%20Papers/Flicker.pdf</a:t>
            </a:r>
            <a:endParaRPr lang="en-US" sz="1000" dirty="0" smtClean="0"/>
          </a:p>
          <a:p>
            <a:pPr marL="228600" indent="-228600">
              <a:buAutoNum type="arabicParenR"/>
            </a:pPr>
            <a:r>
              <a:rPr lang="en-US" sz="1000" dirty="0" smtClean="0">
                <a:hlinkClick r:id="rId5"/>
              </a:rPr>
              <a:t>http</a:t>
            </a:r>
            <a:r>
              <a:rPr lang="en-US" sz="1000" dirty="0">
                <a:hlinkClick r:id="rId5"/>
              </a:rPr>
              <a:t>://</a:t>
            </a:r>
            <a:r>
              <a:rPr lang="en-US" sz="1000" dirty="0" smtClean="0">
                <a:hlinkClick r:id="rId5"/>
              </a:rPr>
              <a:t>apps1.eere.energy.gov/buildings/publications/pdfs/ssl/flicker_fact-sheet.pdf</a:t>
            </a:r>
            <a:endParaRPr lang="en-US" sz="1000" dirty="0" smtClean="0"/>
          </a:p>
          <a:p>
            <a:pPr marL="228600" indent="-228600">
              <a:buAutoNum type="arabicParenR"/>
            </a:pPr>
            <a:endParaRPr lang="en-US" sz="1000" dirty="0" smtClean="0"/>
          </a:p>
          <a:p>
            <a:pPr marL="228600" indent="-228600">
              <a:buAutoNum type="arabicParenR"/>
            </a:pP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1059851" y="180640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Link1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1118020" y="316605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Link2</a:t>
            </a:r>
            <a:endParaRPr lang="en-US" sz="1400" dirty="0"/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178" y="1626377"/>
            <a:ext cx="2696312" cy="186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78" y="3749204"/>
            <a:ext cx="2743200" cy="186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C:\Users\RXFN50\Downloads\qrcode (3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513" y="356118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113250" y="435954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Link3</a:t>
            </a:r>
            <a:endParaRPr lang="en-US" sz="1400" dirty="0"/>
          </a:p>
        </p:txBody>
      </p:sp>
      <p:pic>
        <p:nvPicPr>
          <p:cNvPr id="22" name="Picture 11" descr="C:\Users\RXFN50\Downloads\cree white pape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838" y="229782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RXFN50\Downloads\PNN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734" y="9177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2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Since input is AC, LED’s only emit light when input voltage is greater than the LED series string forward voltage plus linear current regulators overhead.</a:t>
            </a:r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LED On-Time for CCR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130" y="2274333"/>
            <a:ext cx="6748857" cy="289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39563" y="1905000"/>
            <a:ext cx="173156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CCR 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04911" y="5145645"/>
                <a:ext cx="6151043" cy="932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𝐿𝐸𝐷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𝑂𝑛</m:t>
                      </m:r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</a:rPr>
                        <m:t>𝑡𝑖𝑚𝑒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≅[180−2×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  <m:r>
                                <a:rPr lang="en-US" b="0" i="1" baseline="-25000" smtClean="0">
                                  <a:latin typeface="Cambria Math"/>
                                  <a:ea typeface="Cambria Math"/>
                                </a:rPr>
                                <m:t>𝐿𝐸𝐷𝑉𝐹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  <m:r>
                                <a:rPr lang="en-US" b="0" i="1" baseline="-25000" smtClean="0">
                                  <a:latin typeface="Cambria Math"/>
                                  <a:ea typeface="Cambria Math"/>
                                </a:rPr>
                                <m:t>𝑃𝐾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)]/180</m:t>
                          </m:r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 algn="ctr"/>
                <a:r>
                  <a:rPr lang="en-US" b="1" dirty="0" smtClean="0"/>
                  <a:t>For this 44 LED example, the on-time is only 43.3%!</a:t>
                </a:r>
                <a:endParaRPr lang="en-US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609" y="5145642"/>
                <a:ext cx="5127429" cy="887935"/>
              </a:xfrm>
              <a:prstGeom prst="rect">
                <a:avLst/>
              </a:prstGeom>
              <a:blipFill rotWithShape="1">
                <a:blip r:embed="rId4" cstate="email"/>
                <a:stretch>
                  <a:fillRect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6270728" y="2429114"/>
            <a:ext cx="6022872" cy="996042"/>
            <a:chOff x="3499958" y="4229100"/>
            <a:chExt cx="5308129" cy="12328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776656" y="4229100"/>
                  <a:ext cx="3031431" cy="1232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Wasted power, calculate high-line: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50" b="0" i="1" smtClean="0">
                            <a:latin typeface="Cambria Math"/>
                          </a:rPr>
                          <m:t>𝑃𝐷</m:t>
                        </m:r>
                        <m:r>
                          <a:rPr lang="en-US" sz="1050" b="0" i="1" smtClean="0">
                            <a:latin typeface="Cambria Math"/>
                          </a:rPr>
                          <m:t> ≅</m:t>
                        </m:r>
                        <m:r>
                          <a:rPr lang="en-US" sz="1050" b="0" i="1" smtClean="0">
                            <a:latin typeface="Cambria Math"/>
                            <a:ea typeface="Cambria Math"/>
                          </a:rPr>
                          <m:t>𝐼</m:t>
                        </m:r>
                        <m:r>
                          <a:rPr lang="en-US" sz="1050" b="0" i="1" baseline="-25000" smtClean="0">
                            <a:latin typeface="Cambria Math"/>
                            <a:ea typeface="Cambria Math"/>
                          </a:rPr>
                          <m:t>𝐶𝐶𝑅</m:t>
                        </m:r>
                        <m:r>
                          <a:rPr lang="en-US" sz="1050" b="0" i="1" smtClean="0">
                            <a:latin typeface="Cambria Math"/>
                            <a:ea typeface="Cambria Math"/>
                          </a:rPr>
                          <m:t> ×</m:t>
                        </m:r>
                        <m:d>
                          <m:dPr>
                            <m:ctrlPr>
                              <a:rPr lang="en-US" sz="1050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1050" b="0" i="1" smtClean="0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  <m:r>
                              <a:rPr lang="en-US" sz="1050" b="0" i="1" baseline="-25000" smtClean="0">
                                <a:latin typeface="Cambria Math"/>
                                <a:ea typeface="Cambria Math"/>
                              </a:rPr>
                              <m:t>𝑃𝐾</m:t>
                            </m:r>
                            <m:r>
                              <a:rPr lang="en-US" sz="1050" b="0" i="1" smtClean="0">
                                <a:latin typeface="Cambria Math"/>
                                <a:ea typeface="Cambria Math"/>
                              </a:rPr>
                              <m:t> −</m:t>
                            </m:r>
                            <m:r>
                              <a:rPr lang="en-US" sz="1050" b="0" i="1" smtClean="0">
                                <a:latin typeface="Cambria Math"/>
                                <a:ea typeface="Cambria Math"/>
                              </a:rPr>
                              <m:t>𝑉𝐹𝐿𝐸𝐷</m:t>
                            </m:r>
                          </m:e>
                        </m:d>
                        <m:r>
                          <a:rPr lang="en-US" sz="1050" b="0" i="1" smtClean="0">
                            <a:latin typeface="Cambria Math"/>
                            <a:ea typeface="Cambria Math"/>
                          </a:rPr>
                          <m:t>×0.707</m:t>
                        </m:r>
                      </m:oMath>
                    </m:oMathPara>
                  </a14:m>
                  <a:endParaRPr lang="en-US" sz="1050" b="0" dirty="0" smtClean="0">
                    <a:ea typeface="Cambria Math"/>
                  </a:endParaRPr>
                </a:p>
                <a:p>
                  <a:pPr algn="ctr"/>
                  <a:r>
                    <a:rPr lang="en-US" sz="1050" dirty="0" smtClean="0"/>
                    <a:t>-or-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50" b="0" i="1" smtClean="0">
                            <a:latin typeface="Cambria Math"/>
                          </a:rPr>
                          <m:t>𝑃𝐷</m:t>
                        </m:r>
                        <m:r>
                          <a:rPr lang="en-US" sz="1050" b="0" i="1" smtClean="0">
                            <a:latin typeface="Cambria Math"/>
                          </a:rPr>
                          <m:t> ≅</m:t>
                        </m:r>
                        <m:r>
                          <a:rPr lang="en-US" sz="1050" b="0" i="1" smtClean="0">
                            <a:latin typeface="Cambria Math"/>
                            <a:ea typeface="Cambria Math"/>
                          </a:rPr>
                          <m:t>𝐼</m:t>
                        </m:r>
                        <m:r>
                          <a:rPr lang="en-US" sz="1050" b="0" i="1" baseline="-25000" smtClean="0">
                            <a:latin typeface="Cambria Math"/>
                            <a:ea typeface="Cambria Math"/>
                          </a:rPr>
                          <m:t>𝐶𝐶𝑅</m:t>
                        </m:r>
                        <m:r>
                          <a:rPr lang="en-US" sz="1050" b="0" i="1" smtClean="0">
                            <a:latin typeface="Cambria Math"/>
                            <a:ea typeface="Cambria Math"/>
                          </a:rPr>
                          <m:t> ×</m:t>
                        </m:r>
                        <m:r>
                          <a:rPr lang="en-US" sz="1050" b="0" i="1" smtClean="0">
                            <a:latin typeface="Cambria Math"/>
                            <a:ea typeface="Cambria Math"/>
                          </a:rPr>
                          <m:t>𝑉𝑃𝐾</m:t>
                        </m:r>
                        <m:nary>
                          <m:naryPr>
                            <m:ctrlPr>
                              <a:rPr lang="en-US" sz="1050" b="0" i="1" smtClean="0">
                                <a:latin typeface="Cambria Math"/>
                                <a:ea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050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  <m:r>
                              <a:rPr lang="en-US" sz="1050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en-US" sz="1050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  <m:r>
                              <a:rPr lang="en-US" sz="105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sz="105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050" b="0" i="0" smtClean="0">
                                    <a:latin typeface="Cambria Math"/>
                                    <a:ea typeface="Cambria Math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105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  <m:r>
                                  <a:rPr lang="en-US" sz="1050" b="0" i="1" smtClean="0"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r>
                                  <a:rPr lang="en-US" sz="1050" b="0" i="1" smtClean="0">
                                    <a:latin typeface="Cambria Math"/>
                                    <a:ea typeface="Cambria Math"/>
                                  </a:rPr>
                                  <m:t>𝑓𝑡</m:t>
                                </m:r>
                                <m:r>
                                  <a:rPr lang="en-US" sz="1050" b="0" i="1" smtClean="0">
                                    <a:latin typeface="Cambria Math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en-US" sz="1050" b="0" i="1" smtClean="0">
                                    <a:latin typeface="Cambria Math"/>
                                    <a:ea typeface="Cambria Math"/>
                                  </a:rPr>
                                  <m:t>𝑑𝑡</m:t>
                                </m:r>
                                <m:r>
                                  <a:rPr lang="en-US" sz="1050" b="0" i="1" smtClean="0">
                                    <a:latin typeface="Cambria Math"/>
                                    <a:ea typeface="Cambria Math"/>
                                  </a:rPr>
                                  <m:t>)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6656" y="4229100"/>
                  <a:ext cx="3031431" cy="1232844"/>
                </a:xfrm>
                <a:prstGeom prst="rect">
                  <a:avLst/>
                </a:prstGeom>
                <a:blipFill rotWithShape="1">
                  <a:blip r:embed="rId5" cstate="email"/>
                  <a:stretch>
                    <a:fillRect t="-11656" b="-907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ight Brace 10"/>
            <p:cNvSpPr/>
            <p:nvPr/>
          </p:nvSpPr>
          <p:spPr>
            <a:xfrm>
              <a:off x="3499958" y="4456959"/>
              <a:ext cx="507685" cy="643281"/>
            </a:xfrm>
            <a:prstGeom prst="righ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Connector 11"/>
            <p:cNvCxnSpPr>
              <a:stCxn id="11" idx="1"/>
            </p:cNvCxnSpPr>
            <p:nvPr/>
          </p:nvCxnSpPr>
          <p:spPr>
            <a:xfrm flipV="1">
              <a:off x="4007643" y="4456960"/>
              <a:ext cx="1769013" cy="32164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51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4-tap linear AC example below has an LED on-time of 80%!</a:t>
            </a:r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 On-Time for Tapped Linear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2" y="1752601"/>
            <a:ext cx="8998476" cy="386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34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829" y="1016000"/>
            <a:ext cx="7265150" cy="4910667"/>
          </a:xfrm>
        </p:spPr>
        <p:txBody>
          <a:bodyPr/>
          <a:lstStyle/>
          <a:p>
            <a:r>
              <a:rPr lang="en-US" dirty="0" smtClean="0"/>
              <a:t>Common High Voltage AC Topologies</a:t>
            </a:r>
          </a:p>
          <a:p>
            <a:pPr lvl="1"/>
            <a:r>
              <a:rPr lang="en-US" dirty="0" smtClean="0"/>
              <a:t>Bridge + High Voltage CCR</a:t>
            </a:r>
          </a:p>
          <a:p>
            <a:pPr lvl="2"/>
            <a:r>
              <a:rPr lang="en-US" dirty="0" smtClean="0"/>
              <a:t>Limited dimming range (low current draw for dimmer)</a:t>
            </a:r>
          </a:p>
          <a:p>
            <a:pPr lvl="1"/>
            <a:r>
              <a:rPr lang="en-US" dirty="0" smtClean="0"/>
              <a:t>Bridge + Tapped Linear ASIC</a:t>
            </a:r>
          </a:p>
          <a:p>
            <a:pPr lvl="1"/>
            <a:r>
              <a:rPr lang="en-US" dirty="0" smtClean="0"/>
              <a:t>Bridge + CCR/ASIC + Capacitor</a:t>
            </a:r>
          </a:p>
          <a:p>
            <a:pPr lvl="1"/>
            <a:r>
              <a:rPr lang="en-US" dirty="0" smtClean="0"/>
              <a:t>Bridge + CCR/ASIC + Capacitor + Microcontroller</a:t>
            </a:r>
          </a:p>
          <a:p>
            <a:pPr lvl="1"/>
            <a:r>
              <a:rPr lang="en-US" dirty="0" smtClean="0"/>
              <a:t>Bridge </a:t>
            </a:r>
            <a:r>
              <a:rPr lang="en-US" dirty="0"/>
              <a:t>+ CCR/ASIC + Capacitor + </a:t>
            </a:r>
            <a:r>
              <a:rPr lang="en-US" dirty="0" smtClean="0"/>
              <a:t>Micro + Radio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Bottom line, maximize “on” time to reduce flicker factor </a:t>
            </a:r>
            <a:r>
              <a:rPr lang="en-US" smtClean="0"/>
              <a:t>and %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LED – how does it work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r="9230" b="31566"/>
          <a:stretch/>
        </p:blipFill>
        <p:spPr bwMode="auto">
          <a:xfrm>
            <a:off x="7496883" y="843088"/>
            <a:ext cx="4232662" cy="269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r="9230" b="31566"/>
          <a:stretch/>
        </p:blipFill>
        <p:spPr bwMode="auto">
          <a:xfrm>
            <a:off x="7502183" y="3565753"/>
            <a:ext cx="4248383" cy="270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90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657600" y="974284"/>
            <a:ext cx="4792717" cy="1490133"/>
          </a:xfrm>
        </p:spPr>
        <p:txBody>
          <a:bodyPr/>
          <a:lstStyle/>
          <a:p>
            <a:r>
              <a:rPr lang="en-US" b="1" dirty="0" smtClean="0"/>
              <a:t>Future Trends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Hubbell Incorporated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AF00-810F-4A0F-93F7-9F600F915272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8" name="Picture 2" descr="http://uncrate.com/p/2012/10/wemo-baby-x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861" y="1130866"/>
            <a:ext cx="2797457" cy="1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thefancy-media-ec1.thefancy.com/original/20130104/267859413895745963_77b3a9a2611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88" y="1112558"/>
            <a:ext cx="2587471" cy="258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67752" y="3116839"/>
            <a:ext cx="4388402" cy="246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26980" y="5675587"/>
            <a:ext cx="5759669" cy="49243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400" b="1" dirty="0" smtClean="0"/>
              <a:t>“The </a:t>
            </a:r>
            <a:r>
              <a:rPr lang="en-US" sz="2400" b="1" dirty="0"/>
              <a:t>Internet of </a:t>
            </a:r>
            <a:r>
              <a:rPr lang="en-US" sz="2400" b="1" dirty="0" smtClean="0"/>
              <a:t>Things”</a:t>
            </a:r>
            <a:endParaRPr lang="en-US" sz="24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346842" y="4372303"/>
            <a:ext cx="6937193" cy="1004745"/>
            <a:chOff x="701284" y="3495171"/>
            <a:chExt cx="7908050" cy="1466851"/>
          </a:xfrm>
        </p:grpSpPr>
        <p:pic>
          <p:nvPicPr>
            <p:cNvPr id="13" name="Picture 4" descr="https://encrypted-tbn2.gstatic.com/images?q=tbn:ANd9GcR6UqVzIaBUQf58E_lBsYVEJcd53treqLrAqOULEbBXfoHDuJoMZlwfnTBC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284" y="3598513"/>
              <a:ext cx="1209402" cy="469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C:\Users\cbailey\Desktop\GE Lighting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166" y="3598513"/>
              <a:ext cx="995513" cy="597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C:\Users\cbailey\Desktop\Philips.jpg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62600" y="3631942"/>
              <a:ext cx="1324903" cy="530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s://encrypted-tbn0.gstatic.com/images?q=tbn:ANd9GcQNRATAgeuXKhCyV2yXevBWMUVkPimEc70WSPJ2cTlm6Gbon-6iB5mjE0iH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750" y="3570511"/>
              <a:ext cx="1169046" cy="497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9341" y="3495171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9" descr="https://encrypted-tbn0.gstatic.com/images?q=tbn:ANd9GcSYJXYIfMnmdJoOl69ZsR5SH0HyZmC_xDPGAF0y89kZRZclZicxjhUSTvU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659" y="3501879"/>
              <a:ext cx="1590675" cy="790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5" descr="http://www.kiddskids.com/wp-content/uploads/2012/05/samsung-logo.jpeg"/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50464" y="4249275"/>
              <a:ext cx="1168195" cy="610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1" descr="http://ableappliance.net/wp-content/uploads/2013/04/whirlpool-logo.jp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990" y="4367682"/>
              <a:ext cx="1154124" cy="594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3" descr="http://www.foodtechconnect.com/wp-content/uploads/2014/06/jawbone_logo_black-e1402509425768.jpg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642" y="4354531"/>
              <a:ext cx="1590675" cy="571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358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Sensor technology (Decorative &amp; Non-Decorative)</a:t>
            </a:r>
          </a:p>
          <a:p>
            <a:r>
              <a:rPr lang="en-US" sz="2000" dirty="0" smtClean="0"/>
              <a:t>Wired and Wireless technology protocols</a:t>
            </a:r>
          </a:p>
          <a:p>
            <a:pPr lvl="1"/>
            <a:r>
              <a:rPr lang="en-US" sz="1600" dirty="0" err="1" smtClean="0"/>
              <a:t>Zigbee</a:t>
            </a:r>
            <a:endParaRPr lang="en-US" sz="1600" dirty="0" smtClean="0"/>
          </a:p>
          <a:p>
            <a:pPr lvl="1"/>
            <a:r>
              <a:rPr lang="en-US" sz="1600" dirty="0" smtClean="0"/>
              <a:t>Z-wave</a:t>
            </a:r>
          </a:p>
          <a:p>
            <a:pPr lvl="1"/>
            <a:r>
              <a:rPr lang="en-US" sz="1600" dirty="0" smtClean="0"/>
              <a:t>Synapse</a:t>
            </a:r>
          </a:p>
          <a:p>
            <a:pPr lvl="1"/>
            <a:r>
              <a:rPr lang="en-US" sz="1600" dirty="0" smtClean="0"/>
              <a:t>DALI</a:t>
            </a:r>
          </a:p>
          <a:p>
            <a:pPr lvl="1"/>
            <a:r>
              <a:rPr lang="en-US" sz="1600" dirty="0" smtClean="0"/>
              <a:t>0-10V</a:t>
            </a:r>
          </a:p>
          <a:p>
            <a:pPr lvl="1"/>
            <a:r>
              <a:rPr lang="en-US" sz="1600" dirty="0" smtClean="0"/>
              <a:t>DMX</a:t>
            </a:r>
          </a:p>
          <a:p>
            <a:r>
              <a:rPr lang="en-US" sz="2000" dirty="0" smtClean="0"/>
              <a:t>Dash boarding &amp; Analytics</a:t>
            </a:r>
          </a:p>
          <a:p>
            <a:r>
              <a:rPr lang="en-US" sz="2000" dirty="0" smtClean="0"/>
              <a:t>Cloud connectivity- the </a:t>
            </a:r>
            <a:r>
              <a:rPr lang="en-US" sz="2000" dirty="0" err="1" smtClean="0"/>
              <a:t>IoT</a:t>
            </a:r>
            <a:endParaRPr lang="en-US" sz="2000" dirty="0" smtClean="0"/>
          </a:p>
          <a:p>
            <a:r>
              <a:rPr lang="en-US" sz="2000" dirty="0" smtClean="0"/>
              <a:t>Automated Diagnostics</a:t>
            </a:r>
          </a:p>
          <a:p>
            <a:r>
              <a:rPr lang="en-US" sz="2000" dirty="0" smtClean="0"/>
              <a:t>Ease of Commissioning</a:t>
            </a:r>
          </a:p>
          <a:p>
            <a:r>
              <a:rPr lang="en-US" sz="2000" dirty="0" smtClean="0"/>
              <a:t>Interoperability with other systems</a:t>
            </a:r>
          </a:p>
          <a:p>
            <a:r>
              <a:rPr lang="en-US" sz="2000" dirty="0" smtClean="0"/>
              <a:t>Sequential control</a:t>
            </a:r>
          </a:p>
          <a:p>
            <a:r>
              <a:rPr lang="en-US" sz="2000" dirty="0" smtClean="0"/>
              <a:t>Programmable Power Supplies (Configurable Output)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Hubbell Incorporated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AF00-810F-4A0F-93F7-9F600F915272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Trends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077" y="2324960"/>
            <a:ext cx="2380514" cy="158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16" y="4013020"/>
            <a:ext cx="2367876" cy="217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209" y="930522"/>
            <a:ext cx="1579654" cy="123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883283" y="1006142"/>
            <a:ext cx="3101023" cy="4900649"/>
            <a:chOff x="4962540" y="2802111"/>
            <a:chExt cx="4811111" cy="7603154"/>
          </a:xfrm>
        </p:grpSpPr>
        <p:pic>
          <p:nvPicPr>
            <p:cNvPr id="10" name="Picture 9" descr="http://static.mydeal.com.my/sites/default/files/WeMoSwitchMotion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540" y="8073489"/>
              <a:ext cx="4663552" cy="233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http://cdn.slashgear.com/wp-content/uploads/2014/01/belkin_wemo_led_lighting_starter_set_sg_0-820x420.jp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11218" y="5277648"/>
              <a:ext cx="2694297" cy="2079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http://cdn.macrumors.com/article-new/2013/05/philips_hue_starter_pack_iphone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8403" y="2802111"/>
              <a:ext cx="4075248" cy="204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3948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9177867" y="1768751"/>
            <a:ext cx="2624667" cy="3735188"/>
          </a:xfrm>
          <a:prstGeom prst="flowChartAlternateProcess">
            <a:avLst/>
          </a:prstGeom>
          <a:solidFill>
            <a:srgbClr val="9E5E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499602" y="4616042"/>
            <a:ext cx="2201333" cy="779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lvl="0" algn="ctr"/>
            <a:r>
              <a:rPr lang="en-US" sz="2100" b="1" dirty="0">
                <a:solidFill>
                  <a:schemeClr val="bg1"/>
                </a:solidFill>
              </a:rPr>
              <a:t>WHAT ELSE CAN IT DO?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4487333" y="1768751"/>
            <a:ext cx="2624667" cy="3735188"/>
          </a:xfrm>
          <a:prstGeom prst="flowChartAlternateProcess">
            <a:avLst/>
          </a:prstGeom>
          <a:solidFill>
            <a:srgbClr val="01FF7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4"/>
          <p:cNvSpPr/>
          <p:nvPr/>
        </p:nvSpPr>
        <p:spPr>
          <a:xfrm>
            <a:off x="829734" y="1768750"/>
            <a:ext cx="2777065" cy="3735188"/>
          </a:xfrm>
          <a:prstGeom prst="flowChartAlternateProcess">
            <a:avLst/>
          </a:prstGeom>
          <a:solidFill>
            <a:srgbClr val="004BE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7645369"/>
              </p:ext>
            </p:extLst>
          </p:nvPr>
        </p:nvGraphicFramePr>
        <p:xfrm>
          <a:off x="169333" y="251619"/>
          <a:ext cx="11998476" cy="4910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161" y="203200"/>
            <a:ext cx="6815301" cy="677333"/>
          </a:xfrm>
        </p:spPr>
        <p:txBody>
          <a:bodyPr/>
          <a:lstStyle/>
          <a:p>
            <a:r>
              <a:rPr lang="en-US" dirty="0" smtClean="0"/>
              <a:t>Accelerating Technology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7334" y="4616042"/>
            <a:ext cx="2624665" cy="779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lvl="0" algn="ctr"/>
            <a:r>
              <a:rPr lang="en-US" sz="2100" b="1" dirty="0">
                <a:solidFill>
                  <a:schemeClr val="bg1"/>
                </a:solidFill>
              </a:rPr>
              <a:t>“IT SHOULD BE DONE”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0533" y="4710880"/>
            <a:ext cx="2777067" cy="451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lvl="0" algn="ctr"/>
            <a:r>
              <a:rPr lang="en-US" sz="2100" b="1" dirty="0">
                <a:solidFill>
                  <a:schemeClr val="bg1"/>
                </a:solidFill>
              </a:rPr>
              <a:t>“IT CAN BE DONE”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707467" y="6016228"/>
            <a:ext cx="6993468" cy="41037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20933" y="5708453"/>
            <a:ext cx="3841504" cy="615549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/>
              <a:t>Weeks - Months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97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Fixture Manufactures Role are Changing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112485" y="320954"/>
            <a:ext cx="9680689" cy="3449754"/>
            <a:chOff x="112485" y="320954"/>
            <a:chExt cx="9680689" cy="3449754"/>
          </a:xfrm>
        </p:grpSpPr>
        <p:pic>
          <p:nvPicPr>
            <p:cNvPr id="21" name="Picture 2" descr="http://www.spauldinglighting.com/content/products/images/large/spa_cr1_large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2996" y="320954"/>
              <a:ext cx="2140178" cy="2140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12"/>
            <p:cNvSpPr>
              <a:spLocks noChangeArrowheads="1"/>
            </p:cNvSpPr>
            <p:nvPr/>
          </p:nvSpPr>
          <p:spPr bwMode="auto">
            <a:xfrm>
              <a:off x="341085" y="1791095"/>
              <a:ext cx="8229600" cy="1979613"/>
            </a:xfrm>
            <a:prstGeom prst="roundRect">
              <a:avLst>
                <a:gd name="adj" fmla="val 11188"/>
              </a:avLst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5875">
              <a:solidFill>
                <a:srgbClr val="000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2400" ker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" name="TextBox 8"/>
            <p:cNvSpPr txBox="1">
              <a:spLocks noChangeArrowheads="1"/>
            </p:cNvSpPr>
            <p:nvPr/>
          </p:nvSpPr>
          <p:spPr bwMode="auto">
            <a:xfrm>
              <a:off x="112485" y="1129433"/>
              <a:ext cx="706599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Arial Narrow" panose="020B0606020202030204" pitchFamily="34" charset="0"/>
                </a:rPr>
                <a:t>Legacy </a:t>
              </a:r>
              <a:r>
                <a:rPr lang="en-US" sz="2800" dirty="0" smtClean="0">
                  <a:latin typeface="Arial Narrow" panose="020B0606020202030204" pitchFamily="34" charset="0"/>
                </a:rPr>
                <a:t>Technologies – Select and Source</a:t>
              </a:r>
              <a:endParaRPr lang="en-US" sz="2800" dirty="0">
                <a:latin typeface="Arial Narrow" panose="020B0606020202030204" pitchFamily="34" charset="0"/>
              </a:endParaRPr>
            </a:p>
          </p:txBody>
        </p:sp>
        <p:graphicFrame>
          <p:nvGraphicFramePr>
            <p:cNvPr id="15" name="Diagram 14"/>
            <p:cNvGraphicFramePr/>
            <p:nvPr>
              <p:extLst>
                <p:ext uri="{D42A27DB-BD31-4B8C-83A1-F6EECF244321}">
                  <p14:modId xmlns:p14="http://schemas.microsoft.com/office/powerpoint/2010/main" val="3065772316"/>
                </p:ext>
              </p:extLst>
            </p:nvPr>
          </p:nvGraphicFramePr>
          <p:xfrm>
            <a:off x="493485" y="1867293"/>
            <a:ext cx="6096000" cy="1752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16" name="Picture 15" descr="http://archrecord.construction.com/resources/images/0512kim1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9495" y="1943493"/>
              <a:ext cx="1904999" cy="1676400"/>
            </a:xfrm>
            <a:prstGeom prst="roundRect">
              <a:avLst>
                <a:gd name="adj" fmla="val 9713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2" name="Group 11"/>
          <p:cNvGrpSpPr/>
          <p:nvPr/>
        </p:nvGrpSpPr>
        <p:grpSpPr>
          <a:xfrm>
            <a:off x="3063682" y="2940094"/>
            <a:ext cx="8778855" cy="3391497"/>
            <a:chOff x="3063682" y="2940094"/>
            <a:chExt cx="8778855" cy="3391497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7361" y="2940094"/>
              <a:ext cx="2145176" cy="1766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ounded Rectangle 17"/>
            <p:cNvSpPr>
              <a:spLocks noChangeArrowheads="1"/>
            </p:cNvSpPr>
            <p:nvPr/>
          </p:nvSpPr>
          <p:spPr bwMode="auto">
            <a:xfrm>
              <a:off x="3063683" y="4426591"/>
              <a:ext cx="8229600" cy="1905000"/>
            </a:xfrm>
            <a:prstGeom prst="roundRect">
              <a:avLst>
                <a:gd name="adj" fmla="val 7408"/>
              </a:avLst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5875">
              <a:solidFill>
                <a:srgbClr val="000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2400" kern="0">
                <a:solidFill>
                  <a:srgbClr val="000000"/>
                </a:solidFill>
                <a:ea typeface="+mn-ea"/>
              </a:endParaRPr>
            </a:p>
          </p:txBody>
        </p:sp>
        <p:pic>
          <p:nvPicPr>
            <p:cNvPr id="19" name="Picture 2" descr="http://www.kimlighting.com/content/media/images/image-library/floodlighting/arfx/slides/arfx_03.jpg"/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223183" y="4540891"/>
              <a:ext cx="1967994" cy="1649821"/>
            </a:xfrm>
            <a:prstGeom prst="roundRect">
              <a:avLst>
                <a:gd name="adj" fmla="val 7738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0" name="Diagram 19"/>
            <p:cNvGraphicFramePr/>
            <p:nvPr>
              <p:extLst>
                <p:ext uri="{D42A27DB-BD31-4B8C-83A1-F6EECF244321}">
                  <p14:modId xmlns:p14="http://schemas.microsoft.com/office/powerpoint/2010/main" val="917016068"/>
                </p:ext>
              </p:extLst>
            </p:nvPr>
          </p:nvGraphicFramePr>
          <p:xfrm>
            <a:off x="3221541" y="4577403"/>
            <a:ext cx="5861942" cy="16815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23" name="TextBox 8"/>
            <p:cNvSpPr txBox="1">
              <a:spLocks noChangeArrowheads="1"/>
            </p:cNvSpPr>
            <p:nvPr/>
          </p:nvSpPr>
          <p:spPr bwMode="auto">
            <a:xfrm>
              <a:off x="3063682" y="3828019"/>
              <a:ext cx="629077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smtClean="0">
                  <a:latin typeface="Arial Narrow" panose="020B0606020202030204" pitchFamily="34" charset="0"/>
                </a:rPr>
                <a:t>SSL Technology – Create and Innovate</a:t>
              </a:r>
              <a:endParaRPr lang="en-US" sz="2800" dirty="0">
                <a:latin typeface="Arial Narrow" panose="020B0606020202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5822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71449" y="1666768"/>
            <a:ext cx="9301654" cy="191726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457200" rtl="0" eaLnBrk="1" latinLnBrk="0" hangingPunct="1">
              <a:spcBef>
                <a:spcPct val="0"/>
              </a:spcBef>
              <a:buFontTx/>
              <a:buNone/>
              <a:defRPr sz="2400" b="1" i="0" kern="1200" baseline="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ctr"/>
            <a:r>
              <a:rPr lang="en-US" sz="3200" dirty="0" smtClean="0"/>
              <a:t>The future is now….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What do *you* want to see?</a:t>
            </a:r>
            <a:endParaRPr lang="en-US" sz="3200" i="1" dirty="0"/>
          </a:p>
        </p:txBody>
      </p:sp>
      <p:pic>
        <p:nvPicPr>
          <p:cNvPr id="4" name="Picture 6" descr="http://static.mydeal.com.my/sites/default/files/WeMoSwitchMotio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8" y="4312581"/>
            <a:ext cx="3268716" cy="163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971081" y="4624552"/>
            <a:ext cx="3590298" cy="1110194"/>
            <a:chOff x="5291814" y="2057156"/>
            <a:chExt cx="3577567" cy="1241141"/>
          </a:xfrm>
        </p:grpSpPr>
        <p:sp>
          <p:nvSpPr>
            <p:cNvPr id="6" name="Rectangle 5"/>
            <p:cNvSpPr/>
            <p:nvPr/>
          </p:nvSpPr>
          <p:spPr>
            <a:xfrm>
              <a:off x="5291814" y="2057156"/>
              <a:ext cx="3577469" cy="1241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http://scan.oxfordjournals.org/content/early/2011/03/18/scan.nsr013/F1.large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25536" y="2057156"/>
              <a:ext cx="1755110" cy="124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scan.oxfordjournals.org/content/early/2011/03/18/scan.nsr013/F1.large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94"/>
            <a:stretch/>
          </p:blipFill>
          <p:spPr bwMode="auto">
            <a:xfrm>
              <a:off x="7139245" y="2057156"/>
              <a:ext cx="1730136" cy="124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636882" y="4351283"/>
            <a:ext cx="2888525" cy="1562137"/>
            <a:chOff x="5291912" y="3298297"/>
            <a:chExt cx="3577469" cy="2169467"/>
          </a:xfrm>
        </p:grpSpPr>
        <p:sp>
          <p:nvSpPr>
            <p:cNvPr id="11" name="Rectangle 10"/>
            <p:cNvSpPr/>
            <p:nvPr/>
          </p:nvSpPr>
          <p:spPr>
            <a:xfrm>
              <a:off x="5291912" y="3298297"/>
              <a:ext cx="3577469" cy="21694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 descr="http://www.redicecreations.com/../ul_img/24649pineal_Blue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9376" y="3396698"/>
              <a:ext cx="2462539" cy="1948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0" descr="http://cdn.macrumors.com/article-new/2013/05/philips_hue_starter_pack_iphone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350" y="3079532"/>
            <a:ext cx="2526927" cy="126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087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" y="3327403"/>
            <a:ext cx="12191999" cy="11684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457200" rtl="0" eaLnBrk="1" latinLnBrk="0" hangingPunct="1">
              <a:spcBef>
                <a:spcPct val="0"/>
              </a:spcBef>
              <a:buFontTx/>
              <a:buNone/>
              <a:defRPr sz="2400" b="1" i="0" kern="1200" baseline="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ctr"/>
            <a:r>
              <a:rPr lang="en-US" dirty="0" smtClean="0"/>
              <a:t>Questions?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087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021-0A03-4942-892D-D643BB72CD90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" y="3327403"/>
            <a:ext cx="12191999" cy="11684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457200" rtl="0" eaLnBrk="1" latinLnBrk="0" hangingPunct="1">
              <a:spcBef>
                <a:spcPct val="0"/>
              </a:spcBef>
              <a:buFontTx/>
              <a:buNone/>
              <a:defRPr sz="2400" b="1" i="0" kern="1200" baseline="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ctr"/>
            <a:r>
              <a:rPr lang="en-US" dirty="0" smtClean="0"/>
              <a:t>Thank you.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22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0195" y="911061"/>
            <a:ext cx="6578375" cy="49907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Critical Engineering Skillsets: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Thermal / Mechanical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Electronics &amp; Power Supply Engineering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LED </a:t>
            </a:r>
            <a:r>
              <a:rPr lang="en-US" dirty="0" smtClean="0"/>
              <a:t>Optical Design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smtClean="0"/>
              <a:t>Embedded Software &amp; Control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Electronics Reliability Testing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Critical Operations / Manufacturing Skillsets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Surface Mount Technology Manufacturing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ESD Control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Conformal Coating 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Electronics Supply Chain Management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Hubbell Incorporated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AF00-810F-4A0F-93F7-9F600F91527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Skill-sets</a:t>
            </a:r>
            <a:endParaRPr lang="en-US" dirty="0"/>
          </a:p>
        </p:txBody>
      </p:sp>
      <p:pic>
        <p:nvPicPr>
          <p:cNvPr id="8" name="Picture 2" descr="C:\Users\cbailey\Documents\Sales\Projects\Columbia\unv_of_md\Psyc lab_overall room exp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49255" y="4530499"/>
            <a:ext cx="3154059" cy="1555070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8849255" y="1037317"/>
            <a:ext cx="3154059" cy="3256870"/>
          </a:xfrm>
          <a:prstGeom prst="roundRect">
            <a:avLst>
              <a:gd name="adj" fmla="val 0"/>
            </a:avLst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4505"/>
            </a:stretch>
          </a:blip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3" name="Picture 5" descr="C:\Users\cbailey\Desktop\Gea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05" y="4681314"/>
            <a:ext cx="1240176" cy="12401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cbailey\Desktop\Team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05" y="1298575"/>
            <a:ext cx="1226912" cy="122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cbailey\Desktop\Tools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9" y="2870996"/>
            <a:ext cx="1317852" cy="13178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1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60913" y="911061"/>
            <a:ext cx="8853715" cy="49907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Thermal / </a:t>
            </a:r>
            <a:r>
              <a:rPr lang="en-US" sz="2400" dirty="0" smtClean="0"/>
              <a:t>Mechanical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/>
              <a:t>Computational Fluid Dynamics (CFD)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/>
              <a:t>Heat sink &amp; Interface Materials</a:t>
            </a:r>
          </a:p>
          <a:p>
            <a:pPr lvl="1">
              <a:lnSpc>
                <a:spcPct val="100000"/>
              </a:lnSpc>
            </a:pPr>
            <a:endParaRPr lang="en-US" sz="2000" dirty="0"/>
          </a:p>
          <a:p>
            <a:r>
              <a:rPr lang="en-US" sz="2400" dirty="0" smtClean="0"/>
              <a:t>Electronics </a:t>
            </a:r>
            <a:r>
              <a:rPr lang="en-US" sz="2400" dirty="0"/>
              <a:t>&amp; Power Supply </a:t>
            </a:r>
            <a:r>
              <a:rPr lang="en-US" sz="2400" dirty="0" smtClean="0"/>
              <a:t>Engineering</a:t>
            </a:r>
          </a:p>
          <a:p>
            <a:pPr lvl="1"/>
            <a:r>
              <a:rPr lang="en-US" sz="2000" dirty="0" smtClean="0"/>
              <a:t>SMT circuit board design &amp; development</a:t>
            </a:r>
          </a:p>
          <a:p>
            <a:pPr lvl="1"/>
            <a:r>
              <a:rPr lang="en-US" sz="2000" dirty="0" smtClean="0"/>
              <a:t>Adaptive electronics &amp; controls</a:t>
            </a:r>
          </a:p>
          <a:p>
            <a:pPr lvl="1"/>
            <a:r>
              <a:rPr lang="en-US" sz="2000" dirty="0" smtClean="0"/>
              <a:t>Power supply development</a:t>
            </a:r>
          </a:p>
          <a:p>
            <a:pPr lvl="1"/>
            <a:r>
              <a:rPr lang="en-US" sz="2000" dirty="0" smtClean="0"/>
              <a:t>Direct drive AC</a:t>
            </a:r>
          </a:p>
          <a:p>
            <a:pPr lvl="1"/>
            <a:r>
              <a:rPr lang="en-US" sz="2000" dirty="0" smtClean="0"/>
              <a:t>Surge suppression</a:t>
            </a:r>
          </a:p>
          <a:p>
            <a:pPr lvl="1"/>
            <a:endParaRPr lang="en-US" sz="2000" dirty="0" smtClean="0"/>
          </a:p>
          <a:p>
            <a:r>
              <a:rPr lang="en-US" sz="2400" dirty="0"/>
              <a:t>LED </a:t>
            </a:r>
            <a:r>
              <a:rPr lang="en-US" sz="2400" dirty="0" smtClean="0"/>
              <a:t>Optics</a:t>
            </a:r>
          </a:p>
          <a:p>
            <a:pPr lvl="1"/>
            <a:r>
              <a:rPr lang="en-US" sz="2000" dirty="0" smtClean="0"/>
              <a:t>Advanced ray tracing and simulation</a:t>
            </a:r>
            <a:endParaRPr lang="en-US" sz="2000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Hubbell Incorporated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AF00-810F-4A0F-93F7-9F600F91527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Tools and Expertise</a:t>
            </a:r>
            <a:endParaRPr lang="en-US" dirty="0"/>
          </a:p>
        </p:txBody>
      </p:sp>
      <p:pic>
        <p:nvPicPr>
          <p:cNvPr id="3074" name="Picture 2" descr="C:\Users\cbailey\Desktop\embedded.pn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8464"/>
            <a:ext cx="3084287" cy="23132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bailey\Desktop\Prism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46" y="4542972"/>
            <a:ext cx="1451428" cy="14514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65504" y="4320154"/>
            <a:ext cx="2045895" cy="192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upload.wikimedia.org/wikipedia/en/d/dd/CFD_Photovoltaic_Free_Convection_Heat_Sink_Design.gif"/>
          <p:cNvPicPr>
            <a:picLocks noChangeAspect="1" noChangeArrowheads="1" noCrop="1"/>
          </p:cNvPicPr>
          <p:nvPr/>
        </p:nvPicPr>
        <p:blipFill>
          <a:blip r:embed="rId6" cstate="email">
            <a:clrChange>
              <a:clrFrom>
                <a:srgbClr val="FCF4F4"/>
              </a:clrFrom>
              <a:clrTo>
                <a:srgbClr val="FC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9007" y="858057"/>
            <a:ext cx="2252392" cy="18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datasheetdir.com/circuits/56/Ncp5010-White-Led-Driver-And-Dc-dc-Boost-Converter-Evaluation-Board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903" y="2698113"/>
            <a:ext cx="2352654" cy="15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cbailey\Desktop\thermometer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26" y="871941"/>
            <a:ext cx="1604461" cy="16044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912259" y="1145540"/>
            <a:ext cx="182880" cy="716100"/>
            <a:chOff x="2057399" y="1145540"/>
            <a:chExt cx="182880" cy="7161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057399" y="1320800"/>
              <a:ext cx="1828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57399" y="1498600"/>
              <a:ext cx="1828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057399" y="1686871"/>
              <a:ext cx="1828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057399" y="1861640"/>
              <a:ext cx="1828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057399" y="1145540"/>
              <a:ext cx="1828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95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Hubbell Incorporated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AF00-810F-4A0F-93F7-9F600F91527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Equipment Required</a:t>
            </a:r>
            <a:endParaRPr lang="en-US" dirty="0"/>
          </a:p>
        </p:txBody>
      </p:sp>
      <p:pic>
        <p:nvPicPr>
          <p:cNvPr id="6" name="JUKI MVI_4001.MO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1635182" y="970783"/>
            <a:ext cx="8507300" cy="4785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1767" y="5854262"/>
            <a:ext cx="66004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Modern chip shooters can place 30,000+ emitters per hour !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27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8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IATION" val="default"/>
  <p:tag name="TRANSITIONS" val="Ppt"/>
  <p:tag name="TITLECOLOR" val="Theme"/>
  <p:tag name="BULLETEDCOLOR" val="Theme"/>
  <p:tag name="DRAWINGTEXTCOLOR" val="Ppt"/>
  <p:tag name="DRAWINGBORDERCOLOR" val="Theme"/>
  <p:tag name="DRAWINGFILLCOLOR" val="Ppt"/>
  <p:tag name="LINECOLOR" val="Ppt"/>
  <p:tag name="PICTUREBORDERCOLOR" val="Theme"/>
  <p:tag name="TITLESTYLE" val="ThreeD"/>
  <p:tag name="BULLETEDSTYLE" val="ThreeD"/>
  <p:tag name="DRAWINGTEXTSTYLE" val="TwoD"/>
  <p:tag name="DRAWINGSTYLE" val="ThreeD"/>
  <p:tag name="PICTURESTYLE" val="ThreeD"/>
  <p:tag name="TITLEBORDER" val="Bevel-Single"/>
  <p:tag name="BULLETEDBORDER" val="Straight-Shallow"/>
  <p:tag name="DRAWINGBORDER" val="Square-Small"/>
  <p:tag name="PICTUREBORDER" val="Square-Small"/>
  <p:tag name="TITLESHADOW" val="Soft"/>
  <p:tag name="TITLEFLATSHADOWCOLOR" val="0.5 0.5 0.5"/>
  <p:tag name="TITLEFLATSHADOWOFFSET" val="0.14 -0.14"/>
  <p:tag name="TITLEFLATSHADOWOPACITY" val="1"/>
  <p:tag name="TITLESOFTSHADOWCOLOR" val="0.5 0.5 0.5"/>
  <p:tag name="TITLESOFTSHADOWOFFSET" val="0.07 -0.07"/>
  <p:tag name="TITLESOFTSHADOWOPACITY" val="1"/>
  <p:tag name="TITLEGLOWSHADOWCOLOR" val="0.5 0.5 0.5"/>
  <p:tag name="TITLEGLOWSHADOWOPACITY" val="1"/>
  <p:tag name="TITLEGLOWSHADOWSPREAD" val="1"/>
  <p:tag name="BULLETEDSHADOW" val="Soft"/>
  <p:tag name="BULLETEDFLATSHADOWCOLOR" val="0.5 0.5 0.5"/>
  <p:tag name="BULLETEDFLATSHADOWOFFSET" val="0.14 -0.14"/>
  <p:tag name="BULLETEDFLATSHADOWOPACITY" val="1"/>
  <p:tag name="BULLETEDSOFTSHADOWCOLOR" val="0.5 0.5 0.5"/>
  <p:tag name="BULLETEDSOFTSHADOWOFFSET" val="0.07 -0.07"/>
  <p:tag name="BULLETEDSOFTSHADOWOPACITY" val="1"/>
  <p:tag name="BULLETEDGLOWSHADOWCOLOR" val="0.5 0.5 0.5"/>
  <p:tag name="BULLETEDGLOWSHADOWOPACITY" val="1"/>
  <p:tag name="BULLETEDGLOWSHADOWSPREAD" val="1"/>
  <p:tag name="TITLEINTERACTION" val="None"/>
  <p:tag name="BULLETEDINTERACTION" val="CheckBox"/>
  <p:tag name="DRAWINGINTERACTION" val="CheckBox"/>
  <p:tag name="PICTUREINTERACTION" val="CheckBox"/>
  <p:tag name="LINEINTERACTION" val="CheckBox"/>
  <p:tag name="TITLEANIMATION" val="Enhanced"/>
  <p:tag name="BULLETEDANIMATION" val="Enhanced"/>
  <p:tag name="DRAWINGANIMATION" val="Enhanced"/>
  <p:tag name="PICTUREANIMATION" val="Enhanced"/>
  <p:tag name="LINEANIMATION" val="Enhanced"/>
  <p:tag name="ANIMATIONAUDIO" val="True"/>
  <p:tag name="INTERACTIONAUDIO" val="True"/>
  <p:tag name="TRANSITIONAUDIO" val="True"/>
  <p:tag name="EXTRAOBJECTFILE" val="C:\Program Files\Instant Effects\OfficeFX\Repository\Insert\Hubble\EntryLogo\EntryLogo.fxml"/>
  <p:tag name="EXTRAOBJECTNAME" val="LogoCamera"/>
  <p:tag name="EXTRAOBJECTINTERACTIVE" val="False"/>
  <p:tag name="EXTRAOBJECTCLEARFB" val="False"/>
  <p:tag name="EXTRAOBJECTBEHIND" val="False"/>
  <p:tag name="EXTRAOBJECTPERSIST" val="False"/>
  <p:tag name="EXTRAOBJECTANIMATIONBEHAVIOR" val="StartOnSlideDisplay"/>
  <p:tag name="EXTRAOBJECTPOSITION" val="0 0"/>
  <p:tag name="EXTRAOBJECTSIZE" val="1 1"/>
  <p:tag name="AUDIO_ID" val="257"/>
  <p:tag name="ELAPSEDTIME" val="0.1"/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23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4.2|3|2.7|1.4|1.8|1.2|1.7|1.7|1.4|1.5|1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2.4|6.5|7.7|13.4|5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.3|3.3|19.4|49.6|18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24.1|4.6|4.3|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0.5|2|34.4|11.4|1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.5|12.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2.4|8.8|18|23.1|9.5|2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1.9|19.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.2|5.1|7.7|2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7.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ne Hubbell Template 16 by 9">
  <a:themeElements>
    <a:clrScheme name="Hubbell Internal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32BAFF"/>
      </a:accent1>
      <a:accent2>
        <a:srgbClr val="FFC809"/>
      </a:accent2>
      <a:accent3>
        <a:srgbClr val="FFE122"/>
      </a:accent3>
      <a:accent4>
        <a:srgbClr val="727272"/>
      </a:accent4>
      <a:accent5>
        <a:srgbClr val="D94111"/>
      </a:accent5>
      <a:accent6>
        <a:srgbClr val="7FC030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ne Hubbell Template 16 by 9" id="{2B8983B3-4F0C-437D-9496-C0253D634F97}" vid="{961C4666-8E3D-4C5C-B9C7-C21133CF8279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ne Hubbell Template 16 by 9" id="{2B8983B3-4F0C-437D-9496-C0253D634F97}" vid="{4A33FF5F-B6FA-456D-BF49-354CE93629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One Hubbell Template 16 by 9</Template>
  <TotalTime>4981</TotalTime>
  <Words>2596</Words>
  <Application>Microsoft Office PowerPoint</Application>
  <PresentationFormat>Custom</PresentationFormat>
  <Paragraphs>729</Paragraphs>
  <Slides>62</Slides>
  <Notes>8</Notes>
  <HiddenSlides>3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One Hubbell Template 16 by 9</vt:lpstr>
      <vt:lpstr>1_Office Theme</vt:lpstr>
      <vt:lpstr>PowerPoint Presentation</vt:lpstr>
      <vt:lpstr>Introduction</vt:lpstr>
      <vt:lpstr>NEMA - Market Trends</vt:lpstr>
      <vt:lpstr>Evolution of Artificial Light</vt:lpstr>
      <vt:lpstr>The Shift to Solid-state</vt:lpstr>
      <vt:lpstr>Fixture Manufactures Role are Changing</vt:lpstr>
      <vt:lpstr>Critical Skill-sets</vt:lpstr>
      <vt:lpstr>Tools and Expertise</vt:lpstr>
      <vt:lpstr>New Equipment Required</vt:lpstr>
      <vt:lpstr>The Market has Changed</vt:lpstr>
      <vt:lpstr>New Technology… New Standards</vt:lpstr>
      <vt:lpstr>Evolution of LED Technology</vt:lpstr>
      <vt:lpstr>We didn’t get here in a hurry…</vt:lpstr>
      <vt:lpstr>The Use and Application of LEDs</vt:lpstr>
      <vt:lpstr>Super Bowl XLIX</vt:lpstr>
      <vt:lpstr>Evolution of Technology</vt:lpstr>
      <vt:lpstr>Checking the Box</vt:lpstr>
      <vt:lpstr>LED Value Proposition</vt:lpstr>
      <vt:lpstr>LED Value Proposition</vt:lpstr>
      <vt:lpstr>LED is solving problems that always existed…</vt:lpstr>
      <vt:lpstr>Economics &amp; Adoption of LED Technology</vt:lpstr>
      <vt:lpstr>Market Update</vt:lpstr>
      <vt:lpstr>Market Update</vt:lpstr>
      <vt:lpstr>Price vs. Performance</vt:lpstr>
      <vt:lpstr>The Balance has Shifted</vt:lpstr>
      <vt:lpstr>Emitters are no longer the major cost driver </vt:lpstr>
      <vt:lpstr>Alternative Luminaire Materials</vt:lpstr>
      <vt:lpstr>LED Package Trends</vt:lpstr>
      <vt:lpstr>LED Package Trends</vt:lpstr>
      <vt:lpstr>LED Package Trends</vt:lpstr>
      <vt:lpstr>Variety &amp; Stratification</vt:lpstr>
      <vt:lpstr>Component Specialization</vt:lpstr>
      <vt:lpstr>Evolution of a 1000lm LED Downlight</vt:lpstr>
      <vt:lpstr>The question…</vt:lpstr>
      <vt:lpstr>PowerPoint Presentation</vt:lpstr>
      <vt:lpstr>It’s Not All About Raw Lumens…  Better Optics Make a Difference ! </vt:lpstr>
      <vt:lpstr>CCT &amp; Performance</vt:lpstr>
      <vt:lpstr>Dim-to-Warm Technology</vt:lpstr>
      <vt:lpstr>Dim to Warm Technology</vt:lpstr>
      <vt:lpstr>Dim to Warm Technology</vt:lpstr>
      <vt:lpstr>Color is Key</vt:lpstr>
      <vt:lpstr>Spectral Power Distribution – SPD</vt:lpstr>
      <vt:lpstr>Spectrum Matters</vt:lpstr>
      <vt:lpstr>CRI vs. SPD</vt:lpstr>
      <vt:lpstr>The Language of Light</vt:lpstr>
      <vt:lpstr>Gamut Area Index Comparison</vt:lpstr>
      <vt:lpstr>AC LED – BATTLE OF THE DECADE?</vt:lpstr>
      <vt:lpstr>AC LED – What is it?</vt:lpstr>
      <vt:lpstr>AC LED – What’s all the hype?</vt:lpstr>
      <vt:lpstr>AC LED – What’s the catch?</vt:lpstr>
      <vt:lpstr>AC LED – What’s the catch?</vt:lpstr>
      <vt:lpstr>AC LED – Flicker vs. Application</vt:lpstr>
      <vt:lpstr>AC LED – Other sources flicker too !</vt:lpstr>
      <vt:lpstr>LED On-Time for CCR</vt:lpstr>
      <vt:lpstr>LED On-Time for Tapped Linear</vt:lpstr>
      <vt:lpstr>AC LED – how does it work</vt:lpstr>
      <vt:lpstr>Future Trends</vt:lpstr>
      <vt:lpstr>Future Trends</vt:lpstr>
      <vt:lpstr>Accelerating Technology</vt:lpstr>
      <vt:lpstr>PowerPoint Presentation</vt:lpstr>
      <vt:lpstr>PowerPoint Presentation</vt:lpstr>
      <vt:lpstr>PowerPoint Presentation</vt:lpstr>
    </vt:vector>
  </TitlesOfParts>
  <Company>Hubbell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Bailey</dc:creator>
  <cp:lastModifiedBy>John Levine</cp:lastModifiedBy>
  <cp:revision>176</cp:revision>
  <dcterms:created xsi:type="dcterms:W3CDTF">2015-03-24T01:56:11Z</dcterms:created>
  <dcterms:modified xsi:type="dcterms:W3CDTF">2015-08-25T19:02:36Z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101E3AD5-9A54-4B28-8266-49EA7D0026E3</vt:lpwstr>
  </property>
  <property fmtid="{D5CDD505-2E9C-101B-9397-08002B2CF9AE}" pid="3" name="ArticulatePath">
    <vt:lpwstr>One Hubbell Template 16 by 9</vt:lpwstr>
  </property>
</Properties>
</file>